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9"/>
  </p:notesMasterIdLst>
  <p:sldIdLst>
    <p:sldId id="256" r:id="rId2"/>
    <p:sldId id="308" r:id="rId3"/>
    <p:sldId id="299" r:id="rId4"/>
    <p:sldId id="285" r:id="rId5"/>
    <p:sldId id="286" r:id="rId6"/>
    <p:sldId id="291" r:id="rId7"/>
    <p:sldId id="292" r:id="rId8"/>
    <p:sldId id="293" r:id="rId9"/>
    <p:sldId id="294" r:id="rId10"/>
    <p:sldId id="257" r:id="rId11"/>
    <p:sldId id="311" r:id="rId12"/>
    <p:sldId id="259" r:id="rId13"/>
    <p:sldId id="297" r:id="rId14"/>
    <p:sldId id="295" r:id="rId15"/>
    <p:sldId id="296" r:id="rId16"/>
    <p:sldId id="300" r:id="rId17"/>
    <p:sldId id="306" r:id="rId18"/>
    <p:sldId id="302" r:id="rId19"/>
    <p:sldId id="307" r:id="rId20"/>
    <p:sldId id="301" r:id="rId21"/>
    <p:sldId id="303" r:id="rId22"/>
    <p:sldId id="304" r:id="rId23"/>
    <p:sldId id="312" r:id="rId24"/>
    <p:sldId id="313" r:id="rId25"/>
    <p:sldId id="310" r:id="rId26"/>
    <p:sldId id="309" r:id="rId27"/>
    <p:sldId id="29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cie Nadeau" initials="KN" lastIdx="1" clrIdx="0">
    <p:extLst>
      <p:ext uri="{19B8F6BF-5375-455C-9EA6-DF929625EA0E}">
        <p15:presenceInfo xmlns:p15="http://schemas.microsoft.com/office/powerpoint/2012/main" userId="0801674ce61254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F3B25-EBA3-4F6E-A3B1-26E99A4BAB43}" type="doc">
      <dgm:prSet loTypeId="urn:microsoft.com/office/officeart/2005/8/layout/process3" loCatId="process" qsTypeId="urn:microsoft.com/office/officeart/2005/8/quickstyle/simple1" qsCatId="simple" csTypeId="urn:microsoft.com/office/officeart/2005/8/colors/colorful4" csCatId="colorful" phldr="1"/>
      <dgm:spPr/>
    </dgm:pt>
    <dgm:pt modelId="{1311BEA6-4320-4C0D-991A-B2A4F61EEEFF}">
      <dgm:prSet phldrT="[Text]"/>
      <dgm:spPr>
        <a:xfrm>
          <a:off x="4353" y="7568"/>
          <a:ext cx="3737505" cy="1036799"/>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Teacher-Given Thinking</a:t>
          </a:r>
        </a:p>
      </dgm:t>
    </dgm:pt>
    <dgm:pt modelId="{0727B79D-B19C-4587-B1CE-AFE64D785DE7}" type="parTrans" cxnId="{DA506ABA-DC72-4451-B927-B2A037A89A17}">
      <dgm:prSet/>
      <dgm:spPr/>
      <dgm:t>
        <a:bodyPr/>
        <a:lstStyle/>
        <a:p>
          <a:endParaRPr lang="en-US"/>
        </a:p>
      </dgm:t>
    </dgm:pt>
    <dgm:pt modelId="{FA380C30-A93A-45F7-94FA-69DF06DECC35}" type="sibTrans" cxnId="{DA506ABA-DC72-4451-B927-B2A037A89A17}">
      <dgm:prSet/>
      <dgm:spPr>
        <a:xfrm>
          <a:off x="4308451" y="-112096"/>
          <a:ext cx="1201175" cy="930530"/>
        </a:xfrm>
        <a:solidFill>
          <a:srgbClr val="FFC000">
            <a:hueOff val="0"/>
            <a:satOff val="0"/>
            <a:lumOff val="0"/>
            <a:alphaOff val="0"/>
          </a:srgbClr>
        </a:solidFill>
        <a:ln>
          <a:noFill/>
        </a:ln>
        <a:effectLst/>
      </dgm:spPr>
      <dgm:t>
        <a:bodyPr/>
        <a:lstStyle/>
        <a:p>
          <a:endParaRPr lang="en-US" dirty="0">
            <a:solidFill>
              <a:sysClr val="window" lastClr="FFFFFF"/>
            </a:solidFill>
            <a:latin typeface="Calibri" panose="020F0502020204030204"/>
            <a:ea typeface="+mn-ea"/>
            <a:cs typeface="+mn-cs"/>
          </a:endParaRPr>
        </a:p>
      </dgm:t>
    </dgm:pt>
    <dgm:pt modelId="{7463A03F-0300-418C-9DEE-F9C686CC6CF7}">
      <dgm:prSet phldrT="[Text]"/>
      <dgm:spPr>
        <a:xfrm>
          <a:off x="769866" y="698768"/>
          <a:ext cx="3737505" cy="3645000"/>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Creativity is lost in comprehension through authoritiative thinking</a:t>
          </a:r>
        </a:p>
      </dgm:t>
    </dgm:pt>
    <dgm:pt modelId="{5FC7A008-6AD3-402C-8756-09419C93BBA8}" type="parTrans" cxnId="{A6A5B794-9DFA-417A-9723-A515588B7E0E}">
      <dgm:prSet/>
      <dgm:spPr/>
      <dgm:t>
        <a:bodyPr/>
        <a:lstStyle/>
        <a:p>
          <a:endParaRPr lang="en-US"/>
        </a:p>
      </dgm:t>
    </dgm:pt>
    <dgm:pt modelId="{0F8E4DED-5EB3-4DFA-961A-DEEA3531722D}" type="sibTrans" cxnId="{A6A5B794-9DFA-417A-9723-A515588B7E0E}">
      <dgm:prSet/>
      <dgm:spPr/>
      <dgm:t>
        <a:bodyPr/>
        <a:lstStyle/>
        <a:p>
          <a:endParaRPr lang="en-US"/>
        </a:p>
      </dgm:t>
    </dgm:pt>
    <dgm:pt modelId="{807043ED-FDAA-4E07-8B05-8ACBBE2451FE}">
      <dgm:prSet phldrT="[Text]"/>
      <dgm:spPr>
        <a:xfrm>
          <a:off x="6008227" y="7568"/>
          <a:ext cx="3737505" cy="1036799"/>
        </a:xfr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Arrived at Thinking</a:t>
          </a:r>
        </a:p>
      </dgm:t>
    </dgm:pt>
    <dgm:pt modelId="{1E92B1E3-DF9E-42EB-8A7C-125CF834D8E5}" type="parTrans" cxnId="{B27CE7A3-21CB-4077-A6E9-732D84BD9457}">
      <dgm:prSet/>
      <dgm:spPr/>
      <dgm:t>
        <a:bodyPr/>
        <a:lstStyle/>
        <a:p>
          <a:endParaRPr lang="en-US"/>
        </a:p>
      </dgm:t>
    </dgm:pt>
    <dgm:pt modelId="{3F09889F-93DE-45D0-88D7-1345126D1D0A}" type="sibTrans" cxnId="{B27CE7A3-21CB-4077-A6E9-732D84BD9457}">
      <dgm:prSet/>
      <dgm:spPr/>
      <dgm:t>
        <a:bodyPr/>
        <a:lstStyle/>
        <a:p>
          <a:endParaRPr lang="en-US"/>
        </a:p>
      </dgm:t>
    </dgm:pt>
    <dgm:pt modelId="{1D026D6A-7B8C-49FD-A3F4-1E069507AAAC}">
      <dgm:prSet phldrT="[Text]"/>
      <dgm:spPr>
        <a:xfrm>
          <a:off x="769866" y="698768"/>
          <a:ext cx="3737505" cy="3645000"/>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Forged reasoning is repeated from an authority</a:t>
          </a:r>
        </a:p>
      </dgm:t>
    </dgm:pt>
    <dgm:pt modelId="{C321ECE8-2F8F-40D1-8388-F3A8CD62CD04}" type="parTrans" cxnId="{7561A964-358F-42AB-BD94-E87CA4869C31}">
      <dgm:prSet/>
      <dgm:spPr/>
      <dgm:t>
        <a:bodyPr/>
        <a:lstStyle/>
        <a:p>
          <a:endParaRPr lang="en-US"/>
        </a:p>
      </dgm:t>
    </dgm:pt>
    <dgm:pt modelId="{74852237-D118-401B-A29E-A763902B446C}" type="sibTrans" cxnId="{7561A964-358F-42AB-BD94-E87CA4869C31}">
      <dgm:prSet/>
      <dgm:spPr/>
      <dgm:t>
        <a:bodyPr/>
        <a:lstStyle/>
        <a:p>
          <a:endParaRPr lang="en-US"/>
        </a:p>
      </dgm:t>
    </dgm:pt>
    <dgm:pt modelId="{92A66899-9BF7-472C-A2DD-E5E3D421DC5E}">
      <dgm:prSet phldrT="[Text]"/>
      <dgm:spPr>
        <a:xfrm>
          <a:off x="6773741" y="698768"/>
          <a:ext cx="3737505" cy="3645000"/>
        </a:xfrm>
        <a:solidFill>
          <a:sysClr val="window" lastClr="FFFFFF">
            <a:alpha val="90000"/>
            <a:hueOff val="0"/>
            <a:satOff val="0"/>
            <a:lumOff val="0"/>
            <a:alphaOff val="0"/>
          </a:sysClr>
        </a:solidFill>
        <a:ln w="12700" cap="flat" cmpd="sng" algn="ctr">
          <a:solidFill>
            <a:srgbClr val="FFC000">
              <a:hueOff val="10395692"/>
              <a:satOff val="-47968"/>
              <a:lumOff val="1765"/>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Personally derived insights have longevity, greater applicability, and versatility in new contexts</a:t>
          </a:r>
        </a:p>
      </dgm:t>
    </dgm:pt>
    <dgm:pt modelId="{A0DAD201-93DD-4E01-A419-77B6AA6C83EF}" type="parTrans" cxnId="{68DA4EA8-F027-431F-99BA-385D13BC1742}">
      <dgm:prSet/>
      <dgm:spPr/>
      <dgm:t>
        <a:bodyPr/>
        <a:lstStyle/>
        <a:p>
          <a:endParaRPr lang="en-US"/>
        </a:p>
      </dgm:t>
    </dgm:pt>
    <dgm:pt modelId="{4FAC0363-4188-4635-9ADB-37815E73B1A1}" type="sibTrans" cxnId="{68DA4EA8-F027-431F-99BA-385D13BC1742}">
      <dgm:prSet/>
      <dgm:spPr/>
      <dgm:t>
        <a:bodyPr/>
        <a:lstStyle/>
        <a:p>
          <a:endParaRPr lang="en-US"/>
        </a:p>
      </dgm:t>
    </dgm:pt>
    <dgm:pt modelId="{EDA4A09D-CDCE-4283-80F4-5F197726BBEA}">
      <dgm:prSet phldrT="[Text]"/>
      <dgm:spPr>
        <a:xfrm>
          <a:off x="6773741" y="698768"/>
          <a:ext cx="3737505" cy="3645000"/>
        </a:xfrm>
        <a:solidFill>
          <a:sysClr val="window" lastClr="FFFFFF">
            <a:alpha val="90000"/>
            <a:hueOff val="0"/>
            <a:satOff val="0"/>
            <a:lumOff val="0"/>
            <a:alphaOff val="0"/>
          </a:sysClr>
        </a:solidFill>
        <a:ln w="12700" cap="flat" cmpd="sng" algn="ctr">
          <a:solidFill>
            <a:srgbClr val="FFC000">
              <a:hueOff val="10395692"/>
              <a:satOff val="-47968"/>
              <a:lumOff val="1765"/>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Creativity of thought is currated through reasoning and sense-making</a:t>
          </a:r>
        </a:p>
      </dgm:t>
    </dgm:pt>
    <dgm:pt modelId="{7A4861A5-4A06-4934-AFBF-EA718177485A}" type="parTrans" cxnId="{2311B633-6E64-4DB6-9BF7-846DDC2093C7}">
      <dgm:prSet/>
      <dgm:spPr/>
      <dgm:t>
        <a:bodyPr/>
        <a:lstStyle/>
        <a:p>
          <a:endParaRPr lang="en-US"/>
        </a:p>
      </dgm:t>
    </dgm:pt>
    <dgm:pt modelId="{9FEE931C-6C66-40FE-A56A-722E0438B72A}" type="sibTrans" cxnId="{2311B633-6E64-4DB6-9BF7-846DDC2093C7}">
      <dgm:prSet/>
      <dgm:spPr/>
      <dgm:t>
        <a:bodyPr/>
        <a:lstStyle/>
        <a:p>
          <a:endParaRPr lang="en-US"/>
        </a:p>
      </dgm:t>
    </dgm:pt>
    <dgm:pt modelId="{8CD9A27F-4CF8-4378-B560-9B22D8E31AD0}" type="pres">
      <dgm:prSet presAssocID="{55AF3B25-EBA3-4F6E-A3B1-26E99A4BAB43}" presName="linearFlow" presStyleCnt="0">
        <dgm:presLayoutVars>
          <dgm:dir/>
          <dgm:animLvl val="lvl"/>
          <dgm:resizeHandles val="exact"/>
        </dgm:presLayoutVars>
      </dgm:prSet>
      <dgm:spPr/>
    </dgm:pt>
    <dgm:pt modelId="{49BBF2D6-C9B2-4570-BBA0-8CBC618C6486}" type="pres">
      <dgm:prSet presAssocID="{1311BEA6-4320-4C0D-991A-B2A4F61EEEFF}" presName="composite" presStyleCnt="0"/>
      <dgm:spPr/>
    </dgm:pt>
    <dgm:pt modelId="{2674097F-7C0A-44E4-80E9-4B7B51510C73}" type="pres">
      <dgm:prSet presAssocID="{1311BEA6-4320-4C0D-991A-B2A4F61EEEFF}" presName="parTx" presStyleLbl="node1" presStyleIdx="0" presStyleCnt="2">
        <dgm:presLayoutVars>
          <dgm:chMax val="0"/>
          <dgm:chPref val="0"/>
          <dgm:bulletEnabled val="1"/>
        </dgm:presLayoutVars>
      </dgm:prSet>
      <dgm:spPr>
        <a:prstGeom prst="roundRect">
          <a:avLst>
            <a:gd name="adj" fmla="val 10000"/>
          </a:avLst>
        </a:prstGeom>
      </dgm:spPr>
    </dgm:pt>
    <dgm:pt modelId="{0BAE366F-2D9D-472A-B7A6-87CE4986DF64}" type="pres">
      <dgm:prSet presAssocID="{1311BEA6-4320-4C0D-991A-B2A4F61EEEFF}" presName="parSh" presStyleLbl="node1" presStyleIdx="0" presStyleCnt="2"/>
      <dgm:spPr/>
    </dgm:pt>
    <dgm:pt modelId="{728B4C73-7285-4061-8BBE-859E7C602AAA}" type="pres">
      <dgm:prSet presAssocID="{1311BEA6-4320-4C0D-991A-B2A4F61EEEFF}" presName="desTx" presStyleLbl="fgAcc1" presStyleIdx="0" presStyleCnt="2">
        <dgm:presLayoutVars>
          <dgm:bulletEnabled val="1"/>
        </dgm:presLayoutVars>
      </dgm:prSet>
      <dgm:spPr>
        <a:prstGeom prst="roundRect">
          <a:avLst>
            <a:gd name="adj" fmla="val 10000"/>
          </a:avLst>
        </a:prstGeom>
      </dgm:spPr>
    </dgm:pt>
    <dgm:pt modelId="{872887C3-BF82-4332-8E58-FE4784402FAB}" type="pres">
      <dgm:prSet presAssocID="{FA380C30-A93A-45F7-94FA-69DF06DECC35}" presName="sibTrans" presStyleLbl="sibTrans2D1" presStyleIdx="0" presStyleCnt="1"/>
      <dgm:spPr>
        <a:prstGeom prst="rightArrow">
          <a:avLst>
            <a:gd name="adj1" fmla="val 60000"/>
            <a:gd name="adj2" fmla="val 50000"/>
          </a:avLst>
        </a:prstGeom>
      </dgm:spPr>
    </dgm:pt>
    <dgm:pt modelId="{C019FF28-FF1E-4980-9BAB-EF91A861013B}" type="pres">
      <dgm:prSet presAssocID="{FA380C30-A93A-45F7-94FA-69DF06DECC35}" presName="connTx" presStyleLbl="sibTrans2D1" presStyleIdx="0" presStyleCnt="1"/>
      <dgm:spPr/>
    </dgm:pt>
    <dgm:pt modelId="{FDAE1FE7-B9FF-45B4-BB71-A47F4ADDACD3}" type="pres">
      <dgm:prSet presAssocID="{807043ED-FDAA-4E07-8B05-8ACBBE2451FE}" presName="composite" presStyleCnt="0"/>
      <dgm:spPr/>
    </dgm:pt>
    <dgm:pt modelId="{7EC3402B-9407-4740-B3D0-F70FC7FA95EC}" type="pres">
      <dgm:prSet presAssocID="{807043ED-FDAA-4E07-8B05-8ACBBE2451FE}" presName="parTx" presStyleLbl="node1" presStyleIdx="0" presStyleCnt="2">
        <dgm:presLayoutVars>
          <dgm:chMax val="0"/>
          <dgm:chPref val="0"/>
          <dgm:bulletEnabled val="1"/>
        </dgm:presLayoutVars>
      </dgm:prSet>
      <dgm:spPr>
        <a:prstGeom prst="roundRect">
          <a:avLst>
            <a:gd name="adj" fmla="val 10000"/>
          </a:avLst>
        </a:prstGeom>
      </dgm:spPr>
    </dgm:pt>
    <dgm:pt modelId="{52C62172-47F3-4EC7-B525-6F5AACC8CCCB}" type="pres">
      <dgm:prSet presAssocID="{807043ED-FDAA-4E07-8B05-8ACBBE2451FE}" presName="parSh" presStyleLbl="node1" presStyleIdx="1" presStyleCnt="2"/>
      <dgm:spPr/>
    </dgm:pt>
    <dgm:pt modelId="{6BE8C6CF-F262-4CE0-A500-3040DE24C15E}" type="pres">
      <dgm:prSet presAssocID="{807043ED-FDAA-4E07-8B05-8ACBBE2451FE}" presName="desTx" presStyleLbl="fgAcc1" presStyleIdx="1" presStyleCnt="2">
        <dgm:presLayoutVars>
          <dgm:bulletEnabled val="1"/>
        </dgm:presLayoutVars>
      </dgm:prSet>
      <dgm:spPr>
        <a:prstGeom prst="roundRect">
          <a:avLst>
            <a:gd name="adj" fmla="val 10000"/>
          </a:avLst>
        </a:prstGeom>
      </dgm:spPr>
    </dgm:pt>
  </dgm:ptLst>
  <dgm:cxnLst>
    <dgm:cxn modelId="{C0133C01-A33A-4AE4-AEA3-701C59BA73B3}" type="presOf" srcId="{EDA4A09D-CDCE-4283-80F4-5F197726BBEA}" destId="{6BE8C6CF-F262-4CE0-A500-3040DE24C15E}" srcOrd="0" destOrd="1" presId="urn:microsoft.com/office/officeart/2005/8/layout/process3"/>
    <dgm:cxn modelId="{432EF225-CE4F-404F-BB14-A6B278C0B5FE}" type="presOf" srcId="{1311BEA6-4320-4C0D-991A-B2A4F61EEEFF}" destId="{2674097F-7C0A-44E4-80E9-4B7B51510C73}" srcOrd="0" destOrd="0" presId="urn:microsoft.com/office/officeart/2005/8/layout/process3"/>
    <dgm:cxn modelId="{C2554B2A-2F6E-46F3-9104-FB66E7215AF3}" type="presOf" srcId="{FA380C30-A93A-45F7-94FA-69DF06DECC35}" destId="{C019FF28-FF1E-4980-9BAB-EF91A861013B}" srcOrd="1" destOrd="0" presId="urn:microsoft.com/office/officeart/2005/8/layout/process3"/>
    <dgm:cxn modelId="{B8427E2B-7459-4892-91AC-4B522CDF4F9F}" type="presOf" srcId="{7463A03F-0300-418C-9DEE-F9C686CC6CF7}" destId="{728B4C73-7285-4061-8BBE-859E7C602AAA}" srcOrd="0" destOrd="1" presId="urn:microsoft.com/office/officeart/2005/8/layout/process3"/>
    <dgm:cxn modelId="{2311B633-6E64-4DB6-9BF7-846DDC2093C7}" srcId="{807043ED-FDAA-4E07-8B05-8ACBBE2451FE}" destId="{EDA4A09D-CDCE-4283-80F4-5F197726BBEA}" srcOrd="1" destOrd="0" parTransId="{7A4861A5-4A06-4934-AFBF-EA718177485A}" sibTransId="{9FEE931C-6C66-40FE-A56A-722E0438B72A}"/>
    <dgm:cxn modelId="{7561A964-358F-42AB-BD94-E87CA4869C31}" srcId="{1311BEA6-4320-4C0D-991A-B2A4F61EEEFF}" destId="{1D026D6A-7B8C-49FD-A3F4-1E069507AAAC}" srcOrd="0" destOrd="0" parTransId="{C321ECE8-2F8F-40D1-8388-F3A8CD62CD04}" sibTransId="{74852237-D118-401B-A29E-A763902B446C}"/>
    <dgm:cxn modelId="{D61ED445-4B29-4654-BF50-09B235B7C300}" type="presOf" srcId="{FA380C30-A93A-45F7-94FA-69DF06DECC35}" destId="{872887C3-BF82-4332-8E58-FE4784402FAB}" srcOrd="0" destOrd="0" presId="urn:microsoft.com/office/officeart/2005/8/layout/process3"/>
    <dgm:cxn modelId="{A4C6A26B-0D3D-4E07-A773-3EF6C21D203D}" type="presOf" srcId="{55AF3B25-EBA3-4F6E-A3B1-26E99A4BAB43}" destId="{8CD9A27F-4CF8-4378-B560-9B22D8E31AD0}" srcOrd="0" destOrd="0" presId="urn:microsoft.com/office/officeart/2005/8/layout/process3"/>
    <dgm:cxn modelId="{8211947B-651D-4CF1-9755-FA8A55225065}" type="presOf" srcId="{1311BEA6-4320-4C0D-991A-B2A4F61EEEFF}" destId="{0BAE366F-2D9D-472A-B7A6-87CE4986DF64}" srcOrd="1" destOrd="0" presId="urn:microsoft.com/office/officeart/2005/8/layout/process3"/>
    <dgm:cxn modelId="{A6A5B794-9DFA-417A-9723-A515588B7E0E}" srcId="{1311BEA6-4320-4C0D-991A-B2A4F61EEEFF}" destId="{7463A03F-0300-418C-9DEE-F9C686CC6CF7}" srcOrd="1" destOrd="0" parTransId="{5FC7A008-6AD3-402C-8756-09419C93BBA8}" sibTransId="{0F8E4DED-5EB3-4DFA-961A-DEEA3531722D}"/>
    <dgm:cxn modelId="{48654795-25BF-44D7-A726-A44CC51EF0A8}" type="presOf" srcId="{807043ED-FDAA-4E07-8B05-8ACBBE2451FE}" destId="{52C62172-47F3-4EC7-B525-6F5AACC8CCCB}" srcOrd="1" destOrd="0" presId="urn:microsoft.com/office/officeart/2005/8/layout/process3"/>
    <dgm:cxn modelId="{B27CE7A3-21CB-4077-A6E9-732D84BD9457}" srcId="{55AF3B25-EBA3-4F6E-A3B1-26E99A4BAB43}" destId="{807043ED-FDAA-4E07-8B05-8ACBBE2451FE}" srcOrd="1" destOrd="0" parTransId="{1E92B1E3-DF9E-42EB-8A7C-125CF834D8E5}" sibTransId="{3F09889F-93DE-45D0-88D7-1345126D1D0A}"/>
    <dgm:cxn modelId="{68DA4EA8-F027-431F-99BA-385D13BC1742}" srcId="{807043ED-FDAA-4E07-8B05-8ACBBE2451FE}" destId="{92A66899-9BF7-472C-A2DD-E5E3D421DC5E}" srcOrd="0" destOrd="0" parTransId="{A0DAD201-93DD-4E01-A419-77B6AA6C83EF}" sibTransId="{4FAC0363-4188-4635-9ADB-37815E73B1A1}"/>
    <dgm:cxn modelId="{DA506ABA-DC72-4451-B927-B2A037A89A17}" srcId="{55AF3B25-EBA3-4F6E-A3B1-26E99A4BAB43}" destId="{1311BEA6-4320-4C0D-991A-B2A4F61EEEFF}" srcOrd="0" destOrd="0" parTransId="{0727B79D-B19C-4587-B1CE-AFE64D785DE7}" sibTransId="{FA380C30-A93A-45F7-94FA-69DF06DECC35}"/>
    <dgm:cxn modelId="{10E30BBB-8393-4EE0-86DF-476FE0638215}" type="presOf" srcId="{807043ED-FDAA-4E07-8B05-8ACBBE2451FE}" destId="{7EC3402B-9407-4740-B3D0-F70FC7FA95EC}" srcOrd="0" destOrd="0" presId="urn:microsoft.com/office/officeart/2005/8/layout/process3"/>
    <dgm:cxn modelId="{153BA2C9-5DB9-4808-8238-86D761CA5DEA}" type="presOf" srcId="{1D026D6A-7B8C-49FD-A3F4-1E069507AAAC}" destId="{728B4C73-7285-4061-8BBE-859E7C602AAA}" srcOrd="0" destOrd="0" presId="urn:microsoft.com/office/officeart/2005/8/layout/process3"/>
    <dgm:cxn modelId="{FEE0C0D6-E4FA-4735-A4DE-4F330F628566}" type="presOf" srcId="{92A66899-9BF7-472C-A2DD-E5E3D421DC5E}" destId="{6BE8C6CF-F262-4CE0-A500-3040DE24C15E}" srcOrd="0" destOrd="0" presId="urn:microsoft.com/office/officeart/2005/8/layout/process3"/>
    <dgm:cxn modelId="{A9179E53-9A2C-43F1-9384-99B32A603FF0}" type="presParOf" srcId="{8CD9A27F-4CF8-4378-B560-9B22D8E31AD0}" destId="{49BBF2D6-C9B2-4570-BBA0-8CBC618C6486}" srcOrd="0" destOrd="0" presId="urn:microsoft.com/office/officeart/2005/8/layout/process3"/>
    <dgm:cxn modelId="{529AC6E5-9E10-44B9-A0AD-741B0CDD6FB2}" type="presParOf" srcId="{49BBF2D6-C9B2-4570-BBA0-8CBC618C6486}" destId="{2674097F-7C0A-44E4-80E9-4B7B51510C73}" srcOrd="0" destOrd="0" presId="urn:microsoft.com/office/officeart/2005/8/layout/process3"/>
    <dgm:cxn modelId="{6BF11338-31B5-4680-B0AA-7FA48C345519}" type="presParOf" srcId="{49BBF2D6-C9B2-4570-BBA0-8CBC618C6486}" destId="{0BAE366F-2D9D-472A-B7A6-87CE4986DF64}" srcOrd="1" destOrd="0" presId="urn:microsoft.com/office/officeart/2005/8/layout/process3"/>
    <dgm:cxn modelId="{2EF8B399-D6A8-4C84-9322-FBD20702A6A8}" type="presParOf" srcId="{49BBF2D6-C9B2-4570-BBA0-8CBC618C6486}" destId="{728B4C73-7285-4061-8BBE-859E7C602AAA}" srcOrd="2" destOrd="0" presId="urn:microsoft.com/office/officeart/2005/8/layout/process3"/>
    <dgm:cxn modelId="{5E32E3A3-BE61-4B6A-91E1-AE520755B5D3}" type="presParOf" srcId="{8CD9A27F-4CF8-4378-B560-9B22D8E31AD0}" destId="{872887C3-BF82-4332-8E58-FE4784402FAB}" srcOrd="1" destOrd="0" presId="urn:microsoft.com/office/officeart/2005/8/layout/process3"/>
    <dgm:cxn modelId="{CAD96D6A-F393-4456-A39C-3CDFA8015F99}" type="presParOf" srcId="{872887C3-BF82-4332-8E58-FE4784402FAB}" destId="{C019FF28-FF1E-4980-9BAB-EF91A861013B}" srcOrd="0" destOrd="0" presId="urn:microsoft.com/office/officeart/2005/8/layout/process3"/>
    <dgm:cxn modelId="{C0891E41-0A7A-4BCD-AD8D-9176A043C378}" type="presParOf" srcId="{8CD9A27F-4CF8-4378-B560-9B22D8E31AD0}" destId="{FDAE1FE7-B9FF-45B4-BB71-A47F4ADDACD3}" srcOrd="2" destOrd="0" presId="urn:microsoft.com/office/officeart/2005/8/layout/process3"/>
    <dgm:cxn modelId="{48014456-72C2-4C08-B34D-ACEFC861A044}" type="presParOf" srcId="{FDAE1FE7-B9FF-45B4-BB71-A47F4ADDACD3}" destId="{7EC3402B-9407-4740-B3D0-F70FC7FA95EC}" srcOrd="0" destOrd="0" presId="urn:microsoft.com/office/officeart/2005/8/layout/process3"/>
    <dgm:cxn modelId="{4D43BA72-4773-40AC-BAE4-BF09070FDEA2}" type="presParOf" srcId="{FDAE1FE7-B9FF-45B4-BB71-A47F4ADDACD3}" destId="{52C62172-47F3-4EC7-B525-6F5AACC8CCCB}" srcOrd="1" destOrd="0" presId="urn:microsoft.com/office/officeart/2005/8/layout/process3"/>
    <dgm:cxn modelId="{E9D02DB6-BB67-46D6-AE68-8D95547E9A42}" type="presParOf" srcId="{FDAE1FE7-B9FF-45B4-BB71-A47F4ADDACD3}" destId="{6BE8C6CF-F262-4CE0-A500-3040DE24C15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91D45-523C-42E9-9A4E-98FA2C20FC79}" type="doc">
      <dgm:prSet loTypeId="urn:microsoft.com/office/officeart/2005/8/layout/arrow6" loCatId="relationship" qsTypeId="urn:microsoft.com/office/officeart/2005/8/quickstyle/simple1" qsCatId="simple" csTypeId="urn:microsoft.com/office/officeart/2005/8/colors/accent5_4" csCatId="accent5" phldr="1"/>
      <dgm:spPr/>
      <dgm:t>
        <a:bodyPr/>
        <a:lstStyle/>
        <a:p>
          <a:endParaRPr lang="en-US"/>
        </a:p>
      </dgm:t>
    </dgm:pt>
    <dgm:pt modelId="{DB3D4170-B859-44F7-9ABF-660CB9531BE2}">
      <dgm:prSet phldrT="[Text]"/>
      <dgm:spPr/>
      <dgm:t>
        <a:bodyPr/>
        <a:lstStyle/>
        <a:p>
          <a:r>
            <a:rPr lang="en-US" dirty="0">
              <a:latin typeface="Complete in Him" panose="02000500000000000000" pitchFamily="2" charset="0"/>
            </a:rPr>
            <a:t>Comprehension</a:t>
          </a:r>
        </a:p>
      </dgm:t>
    </dgm:pt>
    <dgm:pt modelId="{E0879366-AF87-43F7-9C02-EA097E263D5B}" type="parTrans" cxnId="{649B22C3-5D5F-465F-97CD-3DB516784584}">
      <dgm:prSet/>
      <dgm:spPr/>
      <dgm:t>
        <a:bodyPr/>
        <a:lstStyle/>
        <a:p>
          <a:endParaRPr lang="en-US"/>
        </a:p>
      </dgm:t>
    </dgm:pt>
    <dgm:pt modelId="{14C01EB4-A601-4E30-92D0-17282AC07A0E}" type="sibTrans" cxnId="{649B22C3-5D5F-465F-97CD-3DB516784584}">
      <dgm:prSet/>
      <dgm:spPr/>
      <dgm:t>
        <a:bodyPr/>
        <a:lstStyle/>
        <a:p>
          <a:endParaRPr lang="en-US"/>
        </a:p>
      </dgm:t>
    </dgm:pt>
    <dgm:pt modelId="{7F859B1C-B788-406C-B71D-A4142C12534D}">
      <dgm:prSet phldrT="[Text]"/>
      <dgm:spPr/>
      <dgm:t>
        <a:bodyPr/>
        <a:lstStyle/>
        <a:p>
          <a:r>
            <a:rPr lang="en-US" dirty="0">
              <a:latin typeface="Complete in Him" panose="02000500000000000000" pitchFamily="2" charset="0"/>
            </a:rPr>
            <a:t>Motivation</a:t>
          </a:r>
        </a:p>
      </dgm:t>
    </dgm:pt>
    <dgm:pt modelId="{9F01235D-F154-48BB-9036-DB7BB99DF4AB}" type="parTrans" cxnId="{552C4CE8-2E79-43D3-856D-8C64FE495644}">
      <dgm:prSet/>
      <dgm:spPr/>
      <dgm:t>
        <a:bodyPr/>
        <a:lstStyle/>
        <a:p>
          <a:endParaRPr lang="en-US"/>
        </a:p>
      </dgm:t>
    </dgm:pt>
    <dgm:pt modelId="{62F90FA8-C19E-43DB-9222-AC9467A9A994}" type="sibTrans" cxnId="{552C4CE8-2E79-43D3-856D-8C64FE495644}">
      <dgm:prSet/>
      <dgm:spPr/>
      <dgm:t>
        <a:bodyPr/>
        <a:lstStyle/>
        <a:p>
          <a:endParaRPr lang="en-US"/>
        </a:p>
      </dgm:t>
    </dgm:pt>
    <dgm:pt modelId="{436462C6-34C3-4C48-A8EB-D9217E444425}" type="pres">
      <dgm:prSet presAssocID="{67391D45-523C-42E9-9A4E-98FA2C20FC79}" presName="compositeShape" presStyleCnt="0">
        <dgm:presLayoutVars>
          <dgm:chMax val="2"/>
          <dgm:dir/>
          <dgm:resizeHandles val="exact"/>
        </dgm:presLayoutVars>
      </dgm:prSet>
      <dgm:spPr/>
    </dgm:pt>
    <dgm:pt modelId="{21B55C3D-20E7-4C95-BCDA-81BC3507F89F}" type="pres">
      <dgm:prSet presAssocID="{67391D45-523C-42E9-9A4E-98FA2C20FC79}" presName="ribbon" presStyleLbl="node1" presStyleIdx="0" presStyleCnt="1"/>
      <dgm:spPr/>
    </dgm:pt>
    <dgm:pt modelId="{6209B90B-20F0-401F-9972-3A641E4ACAAE}" type="pres">
      <dgm:prSet presAssocID="{67391D45-523C-42E9-9A4E-98FA2C20FC79}" presName="leftArrowText" presStyleLbl="node1" presStyleIdx="0" presStyleCnt="1">
        <dgm:presLayoutVars>
          <dgm:chMax val="0"/>
          <dgm:bulletEnabled val="1"/>
        </dgm:presLayoutVars>
      </dgm:prSet>
      <dgm:spPr/>
    </dgm:pt>
    <dgm:pt modelId="{26E9E67F-17F3-4980-9A46-ADECA4F4AB96}" type="pres">
      <dgm:prSet presAssocID="{67391D45-523C-42E9-9A4E-98FA2C20FC79}" presName="rightArrowText" presStyleLbl="node1" presStyleIdx="0" presStyleCnt="1">
        <dgm:presLayoutVars>
          <dgm:chMax val="0"/>
          <dgm:bulletEnabled val="1"/>
        </dgm:presLayoutVars>
      </dgm:prSet>
      <dgm:spPr/>
    </dgm:pt>
  </dgm:ptLst>
  <dgm:cxnLst>
    <dgm:cxn modelId="{DAD7285D-B3AB-424B-8A12-738B4E5499ED}" type="presOf" srcId="{7F859B1C-B788-406C-B71D-A4142C12534D}" destId="{26E9E67F-17F3-4980-9A46-ADECA4F4AB96}" srcOrd="0" destOrd="0" presId="urn:microsoft.com/office/officeart/2005/8/layout/arrow6"/>
    <dgm:cxn modelId="{CECBA785-9C35-4C13-82A9-B6F002D3D7A3}" type="presOf" srcId="{DB3D4170-B859-44F7-9ABF-660CB9531BE2}" destId="{6209B90B-20F0-401F-9972-3A641E4ACAAE}" srcOrd="0" destOrd="0" presId="urn:microsoft.com/office/officeart/2005/8/layout/arrow6"/>
    <dgm:cxn modelId="{649B22C3-5D5F-465F-97CD-3DB516784584}" srcId="{67391D45-523C-42E9-9A4E-98FA2C20FC79}" destId="{DB3D4170-B859-44F7-9ABF-660CB9531BE2}" srcOrd="0" destOrd="0" parTransId="{E0879366-AF87-43F7-9C02-EA097E263D5B}" sibTransId="{14C01EB4-A601-4E30-92D0-17282AC07A0E}"/>
    <dgm:cxn modelId="{552C4CE8-2E79-43D3-856D-8C64FE495644}" srcId="{67391D45-523C-42E9-9A4E-98FA2C20FC79}" destId="{7F859B1C-B788-406C-B71D-A4142C12534D}" srcOrd="1" destOrd="0" parTransId="{9F01235D-F154-48BB-9036-DB7BB99DF4AB}" sibTransId="{62F90FA8-C19E-43DB-9222-AC9467A9A994}"/>
    <dgm:cxn modelId="{BFE32DF3-93B1-4FA3-9521-17A52BD63D72}" type="presOf" srcId="{67391D45-523C-42E9-9A4E-98FA2C20FC79}" destId="{436462C6-34C3-4C48-A8EB-D9217E444425}" srcOrd="0" destOrd="0" presId="urn:microsoft.com/office/officeart/2005/8/layout/arrow6"/>
    <dgm:cxn modelId="{1D2BB9FB-6F3B-4E9F-B591-49D06C0EAEAA}" type="presParOf" srcId="{436462C6-34C3-4C48-A8EB-D9217E444425}" destId="{21B55C3D-20E7-4C95-BCDA-81BC3507F89F}" srcOrd="0" destOrd="0" presId="urn:microsoft.com/office/officeart/2005/8/layout/arrow6"/>
    <dgm:cxn modelId="{33A4F79F-2D23-467C-A0C7-A8568E7F83B9}" type="presParOf" srcId="{436462C6-34C3-4C48-A8EB-D9217E444425}" destId="{6209B90B-20F0-401F-9972-3A641E4ACAAE}" srcOrd="1" destOrd="0" presId="urn:microsoft.com/office/officeart/2005/8/layout/arrow6"/>
    <dgm:cxn modelId="{6D108E25-7F11-442B-B8F7-99FFBFA48802}" type="presParOf" srcId="{436462C6-34C3-4C48-A8EB-D9217E444425}" destId="{26E9E67F-17F3-4980-9A46-ADECA4F4AB96}"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E366F-2D9D-472A-B7A6-87CE4986DF64}">
      <dsp:nvSpPr>
        <dsp:cNvPr id="0" name=""/>
        <dsp:cNvSpPr/>
      </dsp:nvSpPr>
      <dsp:spPr>
        <a:xfrm>
          <a:off x="4543" y="54550"/>
          <a:ext cx="3900005" cy="1080000"/>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ysClr val="window" lastClr="FFFFFF"/>
              </a:solidFill>
              <a:latin typeface="Calibri" panose="020F0502020204030204"/>
              <a:ea typeface="+mn-ea"/>
              <a:cs typeface="+mn-cs"/>
            </a:rPr>
            <a:t>Teacher-Given Thinking</a:t>
          </a:r>
        </a:p>
      </dsp:txBody>
      <dsp:txXfrm>
        <a:off x="25631" y="75638"/>
        <a:ext cx="3857829" cy="677824"/>
      </dsp:txXfrm>
    </dsp:sp>
    <dsp:sp modelId="{728B4C73-7285-4061-8BBE-859E7C602AAA}">
      <dsp:nvSpPr>
        <dsp:cNvPr id="0" name=""/>
        <dsp:cNvSpPr/>
      </dsp:nvSpPr>
      <dsp:spPr>
        <a:xfrm>
          <a:off x="803339" y="774550"/>
          <a:ext cx="3900005" cy="3796875"/>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ysClr val="windowText" lastClr="000000">
                  <a:hueOff val="0"/>
                  <a:satOff val="0"/>
                  <a:lumOff val="0"/>
                  <a:alphaOff val="0"/>
                </a:sysClr>
              </a:solidFill>
              <a:latin typeface="Calibri" panose="020F0502020204030204"/>
              <a:ea typeface="+mn-ea"/>
              <a:cs typeface="+mn-cs"/>
            </a:rPr>
            <a:t>Forged reasoning is repeated from an authority</a:t>
          </a:r>
        </a:p>
        <a:p>
          <a:pPr marL="228600" lvl="1" indent="-228600" algn="l" defTabSz="1111250">
            <a:lnSpc>
              <a:spcPct val="90000"/>
            </a:lnSpc>
            <a:spcBef>
              <a:spcPct val="0"/>
            </a:spcBef>
            <a:spcAft>
              <a:spcPct val="15000"/>
            </a:spcAft>
            <a:buChar char="•"/>
          </a:pPr>
          <a:r>
            <a:rPr lang="en-US" sz="2500" kern="1200" dirty="0">
              <a:solidFill>
                <a:sysClr val="windowText" lastClr="000000">
                  <a:hueOff val="0"/>
                  <a:satOff val="0"/>
                  <a:lumOff val="0"/>
                  <a:alphaOff val="0"/>
                </a:sysClr>
              </a:solidFill>
              <a:latin typeface="Calibri" panose="020F0502020204030204"/>
              <a:ea typeface="+mn-ea"/>
              <a:cs typeface="+mn-cs"/>
            </a:rPr>
            <a:t>Creativity is lost in comprehension through authoritiative thinking</a:t>
          </a:r>
        </a:p>
      </dsp:txBody>
      <dsp:txXfrm>
        <a:off x="914546" y="885757"/>
        <a:ext cx="3677591" cy="3574461"/>
      </dsp:txXfrm>
    </dsp:sp>
    <dsp:sp modelId="{872887C3-BF82-4332-8E58-FE4784402FAB}">
      <dsp:nvSpPr>
        <dsp:cNvPr id="0" name=""/>
        <dsp:cNvSpPr/>
      </dsp:nvSpPr>
      <dsp:spPr>
        <a:xfrm>
          <a:off x="4495775" y="-70944"/>
          <a:ext cx="1253400" cy="970988"/>
        </a:xfrm>
        <a:prstGeom prst="righ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ysClr val="window" lastClr="FFFFFF"/>
            </a:solidFill>
            <a:latin typeface="Calibri" panose="020F0502020204030204"/>
            <a:ea typeface="+mn-ea"/>
            <a:cs typeface="+mn-cs"/>
          </a:endParaRPr>
        </a:p>
      </dsp:txBody>
      <dsp:txXfrm>
        <a:off x="4495775" y="123254"/>
        <a:ext cx="962104" cy="582592"/>
      </dsp:txXfrm>
    </dsp:sp>
    <dsp:sp modelId="{52C62172-47F3-4EC7-B525-6F5AACC8CCCB}">
      <dsp:nvSpPr>
        <dsp:cNvPr id="0" name=""/>
        <dsp:cNvSpPr/>
      </dsp:nvSpPr>
      <dsp:spPr>
        <a:xfrm>
          <a:off x="6269455" y="54550"/>
          <a:ext cx="3900005" cy="1080000"/>
        </a:xfrm>
        <a:prstGeom prst="roundRect">
          <a:avLst>
            <a:gd name="adj" fmla="val 1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ysClr val="window" lastClr="FFFFFF"/>
              </a:solidFill>
              <a:latin typeface="Calibri" panose="020F0502020204030204"/>
              <a:ea typeface="+mn-ea"/>
              <a:cs typeface="+mn-cs"/>
            </a:rPr>
            <a:t>Arrived at Thinking</a:t>
          </a:r>
        </a:p>
      </dsp:txBody>
      <dsp:txXfrm>
        <a:off x="6290543" y="75638"/>
        <a:ext cx="3857829" cy="677824"/>
      </dsp:txXfrm>
    </dsp:sp>
    <dsp:sp modelId="{6BE8C6CF-F262-4CE0-A500-3040DE24C15E}">
      <dsp:nvSpPr>
        <dsp:cNvPr id="0" name=""/>
        <dsp:cNvSpPr/>
      </dsp:nvSpPr>
      <dsp:spPr>
        <a:xfrm>
          <a:off x="7068251" y="774550"/>
          <a:ext cx="3900005" cy="3796875"/>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10395692"/>
              <a:satOff val="-47968"/>
              <a:lumOff val="176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ysClr val="windowText" lastClr="000000">
                  <a:hueOff val="0"/>
                  <a:satOff val="0"/>
                  <a:lumOff val="0"/>
                  <a:alphaOff val="0"/>
                </a:sysClr>
              </a:solidFill>
              <a:latin typeface="Calibri" panose="020F0502020204030204"/>
              <a:ea typeface="+mn-ea"/>
              <a:cs typeface="+mn-cs"/>
            </a:rPr>
            <a:t>Personally derived insights have longevity, greater applicability, and versatility in new contexts</a:t>
          </a:r>
        </a:p>
        <a:p>
          <a:pPr marL="228600" lvl="1" indent="-228600" algn="l" defTabSz="1111250">
            <a:lnSpc>
              <a:spcPct val="90000"/>
            </a:lnSpc>
            <a:spcBef>
              <a:spcPct val="0"/>
            </a:spcBef>
            <a:spcAft>
              <a:spcPct val="15000"/>
            </a:spcAft>
            <a:buChar char="•"/>
          </a:pPr>
          <a:r>
            <a:rPr lang="en-US" sz="2500" kern="1200" dirty="0">
              <a:solidFill>
                <a:sysClr val="windowText" lastClr="000000">
                  <a:hueOff val="0"/>
                  <a:satOff val="0"/>
                  <a:lumOff val="0"/>
                  <a:alphaOff val="0"/>
                </a:sysClr>
              </a:solidFill>
              <a:latin typeface="Calibri" panose="020F0502020204030204"/>
              <a:ea typeface="+mn-ea"/>
              <a:cs typeface="+mn-cs"/>
            </a:rPr>
            <a:t>Creativity of thought is currated through reasoning and sense-making</a:t>
          </a:r>
        </a:p>
      </dsp:txBody>
      <dsp:txXfrm>
        <a:off x="7179458" y="885757"/>
        <a:ext cx="3677591" cy="3574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55C3D-20E7-4C95-BCDA-81BC3507F89F}">
      <dsp:nvSpPr>
        <dsp:cNvPr id="0" name=""/>
        <dsp:cNvSpPr/>
      </dsp:nvSpPr>
      <dsp:spPr>
        <a:xfrm>
          <a:off x="0" y="118427"/>
          <a:ext cx="10972800" cy="4389120"/>
        </a:xfrm>
        <a:prstGeom prst="leftRightRibbon">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B90B-20F0-401F-9972-3A641E4ACAAE}">
      <dsp:nvSpPr>
        <dsp:cNvPr id="0" name=""/>
        <dsp:cNvSpPr/>
      </dsp:nvSpPr>
      <dsp:spPr>
        <a:xfrm>
          <a:off x="1316736" y="886523"/>
          <a:ext cx="3621023" cy="2150668"/>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0472" rIns="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latin typeface="Complete in Him" panose="02000500000000000000" pitchFamily="2" charset="0"/>
            </a:rPr>
            <a:t>Comprehension</a:t>
          </a:r>
        </a:p>
      </dsp:txBody>
      <dsp:txXfrm>
        <a:off x="1316736" y="886523"/>
        <a:ext cx="3621023" cy="2150668"/>
      </dsp:txXfrm>
    </dsp:sp>
    <dsp:sp modelId="{26E9E67F-17F3-4980-9A46-ADECA4F4AB96}">
      <dsp:nvSpPr>
        <dsp:cNvPr id="0" name=""/>
        <dsp:cNvSpPr/>
      </dsp:nvSpPr>
      <dsp:spPr>
        <a:xfrm>
          <a:off x="5486400" y="1588782"/>
          <a:ext cx="4279392" cy="2150668"/>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0472" rIns="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latin typeface="Complete in Him" panose="02000500000000000000" pitchFamily="2" charset="0"/>
            </a:rPr>
            <a:t>Motivation</a:t>
          </a:r>
        </a:p>
      </dsp:txBody>
      <dsp:txXfrm>
        <a:off x="5486400" y="1588782"/>
        <a:ext cx="4279392" cy="21506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D8955-52E8-4E96-AA11-0F33F6B8C675}"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FBCF8-EDFC-476D-A9A3-2C361DFBBE42}" type="slidenum">
              <a:rPr lang="en-US" smtClean="0"/>
              <a:t>‹#›</a:t>
            </a:fld>
            <a:endParaRPr lang="en-US"/>
          </a:p>
        </p:txBody>
      </p:sp>
    </p:spTree>
    <p:extLst>
      <p:ext uri="{BB962C8B-B14F-4D97-AF65-F5344CB8AC3E}">
        <p14:creationId xmlns:p14="http://schemas.microsoft.com/office/powerpoint/2010/main" val="180744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67C0EBA-D9CC-4D8A-B334-B6785781BBCC}" type="slidenum">
              <a:rPr lang="en-US">
                <a:solidFill>
                  <a:prstClr val="black"/>
                </a:solidFill>
                <a:latin typeface="Calibri" panose="020F0502020204030204"/>
              </a:rPr>
              <a:pPr defTabSz="939363">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8877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767C0EBA-D9CC-4D8A-B334-B6785781BBCC}" type="slidenum">
              <a:rPr lang="en-US" sz="1300">
                <a:solidFill>
                  <a:prstClr val="black"/>
                </a:solidFill>
                <a:latin typeface="Calibri"/>
              </a:rPr>
              <a:pPr defTabSz="939363">
                <a:defRPr/>
              </a:pPr>
              <a:t>7</a:t>
            </a:fld>
            <a:endParaRPr lang="en-US" sz="1300" dirty="0">
              <a:solidFill>
                <a:prstClr val="black"/>
              </a:solidFill>
              <a:latin typeface="Calibri"/>
            </a:endParaRPr>
          </a:p>
        </p:txBody>
      </p:sp>
    </p:spTree>
    <p:extLst>
      <p:ext uri="{BB962C8B-B14F-4D97-AF65-F5344CB8AC3E}">
        <p14:creationId xmlns:p14="http://schemas.microsoft.com/office/powerpoint/2010/main" val="391967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4/4/2019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4/4/2019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4/4/2019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orthcarolinahistory.org/encyclopedia/james-iredell-sr-1751-1799/"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northcarolinahistory.org/encyclopedia/edenton-tea-part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loc.gov/item/gsc1994010098/PP/" TargetMode="External"/><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hyperlink" Target="https://www.loc.gov/item/2008679522/"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hyperlink" Target="http://www.firstladies.org/biographies/firstladies.aspx?biography=2"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flche.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08D6-0930-4D80-A2CF-CE7FEA7142B8}"/>
              </a:ext>
            </a:extLst>
          </p:cNvPr>
          <p:cNvSpPr>
            <a:spLocks noGrp="1"/>
          </p:cNvSpPr>
          <p:nvPr>
            <p:ph type="ctrTitle"/>
          </p:nvPr>
        </p:nvSpPr>
        <p:spPr>
          <a:xfrm>
            <a:off x="1964601" y="2160408"/>
            <a:ext cx="7386873" cy="1645920"/>
          </a:xfrm>
        </p:spPr>
        <p:txBody>
          <a:bodyPr>
            <a:normAutofit fontScale="90000"/>
          </a:bodyPr>
          <a:lstStyle/>
          <a:p>
            <a:r>
              <a:rPr lang="en-US" dirty="0"/>
              <a:t>It’s elementary my dear: </a:t>
            </a:r>
            <a:br>
              <a:rPr lang="en-US" dirty="0"/>
            </a:br>
            <a:r>
              <a:rPr lang="en-US" dirty="0"/>
              <a:t>primary sources in the elementary classroom</a:t>
            </a:r>
          </a:p>
        </p:txBody>
      </p:sp>
      <p:sp>
        <p:nvSpPr>
          <p:cNvPr id="3" name="Subtitle 2">
            <a:extLst>
              <a:ext uri="{FF2B5EF4-FFF2-40B4-BE49-F238E27FC236}">
                <a16:creationId xmlns:a16="http://schemas.microsoft.com/office/drawing/2014/main" id="{A0BBFE95-6689-4104-8E8B-A64BD51C6F8D}"/>
              </a:ext>
            </a:extLst>
          </p:cNvPr>
          <p:cNvSpPr>
            <a:spLocks noGrp="1"/>
          </p:cNvSpPr>
          <p:nvPr>
            <p:ph type="subTitle" idx="1"/>
          </p:nvPr>
        </p:nvSpPr>
        <p:spPr>
          <a:xfrm>
            <a:off x="4252390" y="4415189"/>
            <a:ext cx="6801612" cy="2084470"/>
          </a:xfrm>
        </p:spPr>
        <p:txBody>
          <a:bodyPr>
            <a:normAutofit fontScale="62500" lnSpcReduction="20000"/>
          </a:bodyPr>
          <a:lstStyle/>
          <a:p>
            <a:endParaRPr lang="en-US" dirty="0"/>
          </a:p>
          <a:p>
            <a:r>
              <a:rPr lang="en-US" sz="4200" dirty="0"/>
              <a:t>Dr. Tammara </a:t>
            </a:r>
            <a:r>
              <a:rPr lang="en-US" sz="4200" dirty="0" err="1"/>
              <a:t>Purdin</a:t>
            </a:r>
            <a:endParaRPr lang="en-US" sz="4200" dirty="0"/>
          </a:p>
          <a:p>
            <a:r>
              <a:rPr lang="en-US" sz="4200" dirty="0"/>
              <a:t>Dr.  Kacie Nadeau</a:t>
            </a:r>
          </a:p>
          <a:p>
            <a:r>
              <a:rPr lang="en-US" sz="4200" dirty="0"/>
              <a:t>Carol </a:t>
            </a:r>
            <a:r>
              <a:rPr lang="en-US" sz="4200" dirty="0" err="1"/>
              <a:t>LaVallee</a:t>
            </a:r>
            <a:r>
              <a:rPr lang="en-US" sz="4200" dirty="0"/>
              <a:t>, </a:t>
            </a:r>
            <a:r>
              <a:rPr lang="en-US" sz="4200" dirty="0" err="1"/>
              <a:t>M.Ed</a:t>
            </a:r>
            <a:endParaRPr lang="en-US" sz="4200" dirty="0"/>
          </a:p>
          <a:p>
            <a:r>
              <a:rPr lang="en-US" sz="4200" dirty="0"/>
              <a:t>April 4, 2019</a:t>
            </a:r>
          </a:p>
        </p:txBody>
      </p:sp>
      <p:pic>
        <p:nvPicPr>
          <p:cNvPr id="5" name="Picture 2" descr="https://cdn.loc.gov/service/pnp/cph/3b00000/3b04000/3b04600/3b04682r.jpg#h=473&amp;w=640">
            <a:extLst>
              <a:ext uri="{FF2B5EF4-FFF2-40B4-BE49-F238E27FC236}">
                <a16:creationId xmlns:a16="http://schemas.microsoft.com/office/drawing/2014/main" id="{576FA162-7726-44B6-9EC0-EFD4AAB37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65" y="4248528"/>
            <a:ext cx="3271432" cy="24177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65F0C7E-CDF4-4053-BE00-DF068085B724}"/>
              </a:ext>
            </a:extLst>
          </p:cNvPr>
          <p:cNvPicPr>
            <a:picLocks noChangeAspect="1"/>
          </p:cNvPicPr>
          <p:nvPr/>
        </p:nvPicPr>
        <p:blipFill>
          <a:blip r:embed="rId3"/>
          <a:stretch>
            <a:fillRect/>
          </a:stretch>
        </p:blipFill>
        <p:spPr>
          <a:xfrm>
            <a:off x="9714368" y="805758"/>
            <a:ext cx="1988745" cy="3332105"/>
          </a:xfrm>
          <a:prstGeom prst="rect">
            <a:avLst/>
          </a:prstGeom>
        </p:spPr>
      </p:pic>
    </p:spTree>
    <p:extLst>
      <p:ext uri="{BB962C8B-B14F-4D97-AF65-F5344CB8AC3E}">
        <p14:creationId xmlns:p14="http://schemas.microsoft.com/office/powerpoint/2010/main" val="222565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39F92A-2329-4391-9B90-280EE60DEFF9}"/>
              </a:ext>
            </a:extLst>
          </p:cNvPr>
          <p:cNvPicPr>
            <a:picLocks noGrp="1" noChangeAspect="1"/>
          </p:cNvPicPr>
          <p:nvPr>
            <p:ph idx="1"/>
          </p:nvPr>
        </p:nvPicPr>
        <p:blipFill>
          <a:blip r:embed="rId2"/>
          <a:stretch>
            <a:fillRect/>
          </a:stretch>
        </p:blipFill>
        <p:spPr>
          <a:xfrm>
            <a:off x="477982" y="336277"/>
            <a:ext cx="5715784" cy="6349193"/>
          </a:xfrm>
        </p:spPr>
      </p:pic>
      <p:sp>
        <p:nvSpPr>
          <p:cNvPr id="6" name="TextBox 5">
            <a:extLst>
              <a:ext uri="{FF2B5EF4-FFF2-40B4-BE49-F238E27FC236}">
                <a16:creationId xmlns:a16="http://schemas.microsoft.com/office/drawing/2014/main" id="{98FBD19A-0ABA-4EE8-8C6D-05DE81520A7E}"/>
              </a:ext>
            </a:extLst>
          </p:cNvPr>
          <p:cNvSpPr txBox="1"/>
          <p:nvPr/>
        </p:nvSpPr>
        <p:spPr>
          <a:xfrm>
            <a:off x="6608617" y="489302"/>
            <a:ext cx="5098212" cy="3447098"/>
          </a:xfrm>
          <a:prstGeom prst="rect">
            <a:avLst/>
          </a:prstGeom>
          <a:noFill/>
        </p:spPr>
        <p:txBody>
          <a:bodyPr wrap="square" rtlCol="0">
            <a:spAutoFit/>
          </a:bodyPr>
          <a:lstStyle/>
          <a:p>
            <a:r>
              <a:rPr lang="en-US" sz="2500" b="1" dirty="0">
                <a:solidFill>
                  <a:srgbClr val="FFFF00"/>
                </a:solidFill>
              </a:rPr>
              <a:t>Close read: </a:t>
            </a:r>
            <a:r>
              <a:rPr lang="en-US" sz="2500" dirty="0"/>
              <a:t>What do you see? List people, objects, and activities.</a:t>
            </a:r>
          </a:p>
          <a:p>
            <a:r>
              <a:rPr lang="en-US" sz="2500" dirty="0"/>
              <a:t>Evidence of symbolism or exaggeration?</a:t>
            </a:r>
          </a:p>
          <a:p>
            <a:endParaRPr lang="en-US" sz="2500" dirty="0"/>
          </a:p>
          <a:p>
            <a:r>
              <a:rPr lang="en-US" sz="2500" b="1" dirty="0">
                <a:solidFill>
                  <a:srgbClr val="FFFF00"/>
                </a:solidFill>
              </a:rPr>
              <a:t>Sourcing: </a:t>
            </a:r>
            <a:r>
              <a:rPr lang="en-US" sz="2500" dirty="0"/>
              <a:t>When, where, and by whom was the source created?</a:t>
            </a:r>
          </a:p>
          <a:p>
            <a:endParaRPr lang="en-US" sz="2500" dirty="0"/>
          </a:p>
          <a:p>
            <a:endParaRPr lang="en-US" dirty="0"/>
          </a:p>
        </p:txBody>
      </p:sp>
      <p:sp>
        <p:nvSpPr>
          <p:cNvPr id="7" name="Rectangle 6">
            <a:extLst>
              <a:ext uri="{FF2B5EF4-FFF2-40B4-BE49-F238E27FC236}">
                <a16:creationId xmlns:a16="http://schemas.microsoft.com/office/drawing/2014/main" id="{6BD4F9BA-5E0A-4AB1-8C45-6F86B2A1D38B}"/>
              </a:ext>
            </a:extLst>
          </p:cNvPr>
          <p:cNvSpPr/>
          <p:nvPr/>
        </p:nvSpPr>
        <p:spPr>
          <a:xfrm>
            <a:off x="6479875" y="3936400"/>
            <a:ext cx="5509403" cy="2585323"/>
          </a:xfrm>
          <a:prstGeom prst="rect">
            <a:avLst/>
          </a:prstGeom>
        </p:spPr>
        <p:txBody>
          <a:bodyPr wrap="square">
            <a:spAutoFit/>
          </a:bodyPr>
          <a:lstStyle/>
          <a:p>
            <a:r>
              <a:rPr lang="en-US" dirty="0">
                <a:solidFill>
                  <a:srgbClr val="FFFFFF"/>
                </a:solidFill>
                <a:latin typeface="Lato"/>
              </a:rPr>
              <a:t>Title: </a:t>
            </a:r>
            <a:r>
              <a:rPr lang="en-US" i="1" dirty="0">
                <a:solidFill>
                  <a:srgbClr val="FFFFFF"/>
                </a:solidFill>
                <a:latin typeface="Lato"/>
              </a:rPr>
              <a:t>A Society of Patriotic Ladies</a:t>
            </a:r>
          </a:p>
          <a:p>
            <a:r>
              <a:rPr lang="en-US" dirty="0">
                <a:solidFill>
                  <a:srgbClr val="FFFFFF"/>
                </a:solidFill>
                <a:latin typeface="Lato"/>
              </a:rPr>
              <a:t>By: Philip Dawe</a:t>
            </a:r>
          </a:p>
          <a:p>
            <a:r>
              <a:rPr lang="en-US" dirty="0">
                <a:solidFill>
                  <a:srgbClr val="FFFFFF"/>
                </a:solidFill>
                <a:latin typeface="Lato"/>
              </a:rPr>
              <a:t>Date: March 25, 1775.</a:t>
            </a:r>
          </a:p>
          <a:p>
            <a:r>
              <a:rPr lang="en-US" dirty="0">
                <a:solidFill>
                  <a:srgbClr val="FFFFFF"/>
                </a:solidFill>
                <a:latin typeface="Lato"/>
              </a:rPr>
              <a:t>This cartoon is a satirical interpretation of the Edenton Tea Party and appeared in a London newspaper. </a:t>
            </a:r>
          </a:p>
          <a:p>
            <a:endParaRPr lang="en-US" dirty="0">
              <a:solidFill>
                <a:srgbClr val="FFFFFF"/>
              </a:solidFill>
              <a:latin typeface="Lato"/>
            </a:endParaRPr>
          </a:p>
          <a:p>
            <a:r>
              <a:rPr lang="en-US" i="1" dirty="0"/>
              <a:t>Image courtesy of the North Carolina Office of Archives and History, Raleigh, NC.</a:t>
            </a:r>
            <a:endParaRPr lang="en-US" dirty="0"/>
          </a:p>
        </p:txBody>
      </p:sp>
      <p:sp>
        <p:nvSpPr>
          <p:cNvPr id="2" name="TextBox 1">
            <a:extLst>
              <a:ext uri="{FF2B5EF4-FFF2-40B4-BE49-F238E27FC236}">
                <a16:creationId xmlns:a16="http://schemas.microsoft.com/office/drawing/2014/main" id="{345345FE-A2C8-4271-A375-29E4B8C0BD29}"/>
              </a:ext>
            </a:extLst>
          </p:cNvPr>
          <p:cNvSpPr txBox="1"/>
          <p:nvPr/>
        </p:nvSpPr>
        <p:spPr>
          <a:xfrm>
            <a:off x="613913" y="336277"/>
            <a:ext cx="5301451" cy="553998"/>
          </a:xfrm>
          <a:prstGeom prst="rect">
            <a:avLst/>
          </a:prstGeom>
          <a:noFill/>
        </p:spPr>
        <p:txBody>
          <a:bodyPr wrap="none" rtlCol="0">
            <a:spAutoFit/>
          </a:bodyPr>
          <a:lstStyle/>
          <a:p>
            <a:r>
              <a:rPr lang="en-US" sz="3000" dirty="0">
                <a:solidFill>
                  <a:srgbClr val="92D050"/>
                </a:solidFill>
              </a:rPr>
              <a:t>Practice Historical Thinking Skills</a:t>
            </a:r>
          </a:p>
        </p:txBody>
      </p:sp>
      <p:sp>
        <p:nvSpPr>
          <p:cNvPr id="3" name="TextBox 2">
            <a:extLst>
              <a:ext uri="{FF2B5EF4-FFF2-40B4-BE49-F238E27FC236}">
                <a16:creationId xmlns:a16="http://schemas.microsoft.com/office/drawing/2014/main" id="{3C50D6E0-1264-44A5-BB16-CC0B9675A239}"/>
              </a:ext>
            </a:extLst>
          </p:cNvPr>
          <p:cNvSpPr txBox="1"/>
          <p:nvPr/>
        </p:nvSpPr>
        <p:spPr>
          <a:xfrm rot="10800000" flipV="1">
            <a:off x="784803" y="859497"/>
            <a:ext cx="10261121" cy="4862870"/>
          </a:xfrm>
          <a:prstGeom prst="rect">
            <a:avLst/>
          </a:prstGeom>
          <a:solidFill>
            <a:schemeClr val="accent2">
              <a:lumMod val="75000"/>
            </a:schemeClr>
          </a:solidFill>
        </p:spPr>
        <p:txBody>
          <a:bodyPr wrap="square" rtlCol="0">
            <a:spAutoFit/>
          </a:bodyPr>
          <a:lstStyle/>
          <a:p>
            <a:r>
              <a:rPr lang="en-US" sz="2200" u="sng" dirty="0">
                <a:solidFill>
                  <a:srgbClr val="FF0000"/>
                </a:solidFill>
              </a:rPr>
              <a:t>Context: </a:t>
            </a:r>
          </a:p>
          <a:p>
            <a:r>
              <a:rPr lang="en-US" dirty="0"/>
              <a:t>The Edenton Tea Party was one of the earliest organized women’s political actions in United States history.  On October 25, 1774, Mrs. Penelope Barker organized, at the home of Mrs. Elizabeth King, fifty-one women in Edenton, North Carolina. </a:t>
            </a:r>
          </a:p>
          <a:p>
            <a:endParaRPr lang="en-US" dirty="0"/>
          </a:p>
          <a:p>
            <a:r>
              <a:rPr lang="en-US" dirty="0"/>
              <a:t>News of the Edenton Tea Party quickly reached Britain.  During the 1770s, political resistance was common.  But an organized women’s movement was not.  So, the Edenton Tea Party shocked the Western world.  From England, in January 1775, Arthur Iredell wrote his brother, </a:t>
            </a:r>
            <a:r>
              <a:rPr lang="en-US" u="sng" dirty="0">
                <a:hlinkClick r:id="rId3"/>
              </a:rPr>
              <a:t>James Iredell</a:t>
            </a:r>
            <a:r>
              <a:rPr lang="en-US" dirty="0"/>
              <a:t>, describing England’s reaction to the Edenton Tea Party.  According to Arthur Iredell, the incident was not taken seriously because it was led by women.  He sarcastically remarked, “The only security on our side … is the probability that there are but few places in America which possess so much female artillery as Edenton.”  The Edenton women were also satirized in a political cartoon published in London in March 1775.  Even though the Edenton Tea Party was ridiculed in England, it was praised in the colonies.  The women of Edenton represented American frustrations with English monarchical rule and the need for American separation and independence.</a:t>
            </a:r>
          </a:p>
          <a:p>
            <a:endParaRPr lang="en-US" dirty="0"/>
          </a:p>
          <a:p>
            <a:r>
              <a:rPr lang="en-US" dirty="0">
                <a:hlinkClick r:id="rId4"/>
              </a:rPr>
              <a:t>https://northcarolinahistory.org/encyclopedia/edenton-tea-party/</a:t>
            </a:r>
            <a:r>
              <a:rPr lang="en-US" dirty="0"/>
              <a:t> </a:t>
            </a:r>
          </a:p>
        </p:txBody>
      </p:sp>
    </p:spTree>
    <p:extLst>
      <p:ext uri="{BB962C8B-B14F-4D97-AF65-F5344CB8AC3E}">
        <p14:creationId xmlns:p14="http://schemas.microsoft.com/office/powerpoint/2010/main" val="13626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heel(1)">
                                      <p:cBhvr>
                                        <p:cTn id="15" dur="2000"/>
                                        <p:tgtEl>
                                          <p:spTgt spid="7">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heel(1)">
                                      <p:cBhvr>
                                        <p:cTn id="18" dur="2000"/>
                                        <p:tgtEl>
                                          <p:spTgt spid="7">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heel(1)">
                                      <p:cBhvr>
                                        <p:cTn id="21" dur="2000"/>
                                        <p:tgtEl>
                                          <p:spTgt spid="7">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heel(1)">
                                      <p:cBhvr>
                                        <p:cTn id="24" dur="2000"/>
                                        <p:tgtEl>
                                          <p:spTgt spid="7">
                                            <p:txEl>
                                              <p:pRg st="3" end="3"/>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heel(1)">
                                      <p:cBhvr>
                                        <p:cTn id="27" dur="2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DC8C-F843-44A1-BFA6-0A65B8F6D590}"/>
              </a:ext>
            </a:extLst>
          </p:cNvPr>
          <p:cNvSpPr>
            <a:spLocks noGrp="1"/>
          </p:cNvSpPr>
          <p:nvPr>
            <p:ph type="title"/>
          </p:nvPr>
        </p:nvSpPr>
        <p:spPr/>
        <p:txBody>
          <a:bodyPr/>
          <a:lstStyle/>
          <a:p>
            <a:r>
              <a:rPr lang="en-US" dirty="0"/>
              <a:t>BREAK TIME! (5 mins)</a:t>
            </a:r>
          </a:p>
        </p:txBody>
      </p:sp>
    </p:spTree>
    <p:extLst>
      <p:ext uri="{BB962C8B-B14F-4D97-AF65-F5344CB8AC3E}">
        <p14:creationId xmlns:p14="http://schemas.microsoft.com/office/powerpoint/2010/main" val="186208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F1BB-93B9-4B6E-8232-297CE7A2679E}"/>
              </a:ext>
            </a:extLst>
          </p:cNvPr>
          <p:cNvSpPr>
            <a:spLocks noGrp="1"/>
          </p:cNvSpPr>
          <p:nvPr>
            <p:ph type="title"/>
          </p:nvPr>
        </p:nvSpPr>
        <p:spPr/>
        <p:txBody>
          <a:bodyPr/>
          <a:lstStyle/>
          <a:p>
            <a:r>
              <a:rPr lang="en-US" dirty="0"/>
              <a:t>Women in American history</a:t>
            </a:r>
          </a:p>
        </p:txBody>
      </p:sp>
      <p:sp>
        <p:nvSpPr>
          <p:cNvPr id="3" name="Content Placeholder 2">
            <a:extLst>
              <a:ext uri="{FF2B5EF4-FFF2-40B4-BE49-F238E27FC236}">
                <a16:creationId xmlns:a16="http://schemas.microsoft.com/office/drawing/2014/main" id="{6A1E3877-7665-4F8B-8CD0-16E72D01BC6F}"/>
              </a:ext>
            </a:extLst>
          </p:cNvPr>
          <p:cNvSpPr>
            <a:spLocks noGrp="1"/>
          </p:cNvSpPr>
          <p:nvPr>
            <p:ph idx="1"/>
          </p:nvPr>
        </p:nvSpPr>
        <p:spPr>
          <a:xfrm>
            <a:off x="0" y="2291439"/>
            <a:ext cx="4577752" cy="3101983"/>
          </a:xfrm>
        </p:spPr>
        <p:txBody>
          <a:bodyPr/>
          <a:lstStyle/>
          <a:p>
            <a:r>
              <a:rPr lang="en-US" dirty="0"/>
              <a:t>Florida statute: §1003.42, F.S.</a:t>
            </a:r>
          </a:p>
        </p:txBody>
      </p:sp>
      <p:pic>
        <p:nvPicPr>
          <p:cNvPr id="5122" name="Picture 2" descr="Image result for women of the american revolution roger smith">
            <a:extLst>
              <a:ext uri="{FF2B5EF4-FFF2-40B4-BE49-F238E27FC236}">
                <a16:creationId xmlns:a16="http://schemas.microsoft.com/office/drawing/2014/main" id="{BC3575D7-FDF6-4805-842C-CE6CF7270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214" y="2291439"/>
            <a:ext cx="3390900" cy="43608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 is for abigail">
            <a:extLst>
              <a:ext uri="{FF2B5EF4-FFF2-40B4-BE49-F238E27FC236}">
                <a16:creationId xmlns:a16="http://schemas.microsoft.com/office/drawing/2014/main" id="{31D86841-2726-4044-B197-9F4D676DA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638" y="2884026"/>
            <a:ext cx="3770899" cy="37682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8D57B12-2492-4C69-B635-D50EA1246AC6}"/>
              </a:ext>
            </a:extLst>
          </p:cNvPr>
          <p:cNvSpPr/>
          <p:nvPr/>
        </p:nvSpPr>
        <p:spPr>
          <a:xfrm>
            <a:off x="71886" y="3130792"/>
            <a:ext cx="4577752" cy="2400657"/>
          </a:xfrm>
          <a:prstGeom prst="rect">
            <a:avLst/>
          </a:prstGeom>
        </p:spPr>
        <p:txBody>
          <a:bodyPr wrap="square">
            <a:spAutoFit/>
          </a:bodyPr>
          <a:lstStyle/>
          <a:p>
            <a:r>
              <a:rPr lang="en-US" sz="1500" dirty="0"/>
              <a:t>Members of the instructional staff of the public schools, subject to the rules of the State Board of Education and the district school board, shall teach efficiently and faithfully, using the books and materials required that meet the highest standards for professionalism and historical accuracy, following the prescribed courses of study, and employing approved methods of instruction, the following:</a:t>
            </a:r>
          </a:p>
          <a:p>
            <a:r>
              <a:rPr lang="en-US" sz="1500" dirty="0"/>
              <a:t>(q) The study of women’s contributions to the United States.</a:t>
            </a:r>
          </a:p>
        </p:txBody>
      </p:sp>
    </p:spTree>
    <p:extLst>
      <p:ext uri="{BB962C8B-B14F-4D97-AF65-F5344CB8AC3E}">
        <p14:creationId xmlns:p14="http://schemas.microsoft.com/office/powerpoint/2010/main" val="16263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3E4C-72F2-4437-8F69-9E751B66522B}"/>
              </a:ext>
            </a:extLst>
          </p:cNvPr>
          <p:cNvSpPr>
            <a:spLocks noGrp="1"/>
          </p:cNvSpPr>
          <p:nvPr>
            <p:ph type="title"/>
          </p:nvPr>
        </p:nvSpPr>
        <p:spPr>
          <a:xfrm>
            <a:off x="2235899" y="1232372"/>
            <a:ext cx="7729728" cy="1188720"/>
          </a:xfrm>
        </p:spPr>
        <p:txBody>
          <a:bodyPr>
            <a:normAutofit/>
          </a:bodyPr>
          <a:lstStyle/>
          <a:p>
            <a:r>
              <a:rPr lang="en-US" dirty="0"/>
              <a:t>Maya </a:t>
            </a:r>
            <a:r>
              <a:rPr lang="en-US" dirty="0" err="1"/>
              <a:t>angelou</a:t>
            </a:r>
            <a:br>
              <a:rPr lang="en-US" dirty="0"/>
            </a:br>
            <a:r>
              <a:rPr lang="en-US" sz="1700" i="1" dirty="0"/>
              <a:t>poet, storyteller, activist, autobiographer</a:t>
            </a:r>
          </a:p>
        </p:txBody>
      </p:sp>
      <p:pic>
        <p:nvPicPr>
          <p:cNvPr id="4098" name="Picture 2" descr="Black and white photograph of Maya Angelou.">
            <a:extLst>
              <a:ext uri="{FF2B5EF4-FFF2-40B4-BE49-F238E27FC236}">
                <a16:creationId xmlns:a16="http://schemas.microsoft.com/office/drawing/2014/main" id="{6906E423-947A-4350-9109-5D46E4ED0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5EF371-462B-4519-AE0E-C5574BD6E56D}"/>
              </a:ext>
            </a:extLst>
          </p:cNvPr>
          <p:cNvPicPr>
            <a:picLocks noChangeAspect="1"/>
          </p:cNvPicPr>
          <p:nvPr/>
        </p:nvPicPr>
        <p:blipFill>
          <a:blip r:embed="rId3"/>
          <a:stretch>
            <a:fillRect/>
          </a:stretch>
        </p:blipFill>
        <p:spPr>
          <a:xfrm>
            <a:off x="4852911" y="2492569"/>
            <a:ext cx="6126372" cy="4080037"/>
          </a:xfrm>
          <a:prstGeom prst="rect">
            <a:avLst/>
          </a:prstGeom>
        </p:spPr>
      </p:pic>
      <p:sp>
        <p:nvSpPr>
          <p:cNvPr id="6" name="TextBox 5">
            <a:extLst>
              <a:ext uri="{FF2B5EF4-FFF2-40B4-BE49-F238E27FC236}">
                <a16:creationId xmlns:a16="http://schemas.microsoft.com/office/drawing/2014/main" id="{44FFF1AE-C79B-4F9D-8BD8-21EBB7FD64F6}"/>
              </a:ext>
            </a:extLst>
          </p:cNvPr>
          <p:cNvSpPr txBox="1"/>
          <p:nvPr/>
        </p:nvSpPr>
        <p:spPr>
          <a:xfrm>
            <a:off x="352425" y="2944486"/>
            <a:ext cx="3591651" cy="3754874"/>
          </a:xfrm>
          <a:prstGeom prst="rect">
            <a:avLst/>
          </a:prstGeom>
          <a:noFill/>
        </p:spPr>
        <p:txBody>
          <a:bodyPr wrap="square" rtlCol="0">
            <a:spAutoFit/>
          </a:bodyPr>
          <a:lstStyle/>
          <a:p>
            <a:pPr marL="342900" indent="-342900">
              <a:buFont typeface="Arial" panose="020B0604020202020204" pitchFamily="34" charset="0"/>
              <a:buChar char="•"/>
            </a:pPr>
            <a:r>
              <a:rPr lang="en-US" sz="2200" dirty="0"/>
              <a:t>What do you see?</a:t>
            </a:r>
          </a:p>
          <a:p>
            <a:endParaRPr lang="en-US" sz="2200" dirty="0"/>
          </a:p>
          <a:p>
            <a:pPr marL="342900" indent="-342900">
              <a:buFont typeface="Arial" panose="020B0604020202020204" pitchFamily="34" charset="0"/>
              <a:buChar char="•"/>
            </a:pPr>
            <a:r>
              <a:rPr lang="en-US" sz="2200" dirty="0"/>
              <a:t>Who is in the photograph?</a:t>
            </a:r>
          </a:p>
          <a:p>
            <a:endParaRPr lang="en-US" sz="2200" dirty="0"/>
          </a:p>
          <a:p>
            <a:pPr marL="342900" indent="-342900">
              <a:buFont typeface="Arial" panose="020B0604020202020204" pitchFamily="34" charset="0"/>
              <a:buChar char="•"/>
            </a:pPr>
            <a:r>
              <a:rPr lang="en-US" sz="2200" dirty="0"/>
              <a:t>What might she do for a job? How do you know?</a:t>
            </a:r>
          </a:p>
          <a:p>
            <a:endParaRPr lang="en-US" sz="2200" dirty="0"/>
          </a:p>
          <a:p>
            <a:pPr marL="342900" indent="-342900">
              <a:buFont typeface="Arial" panose="020B0604020202020204" pitchFamily="34" charset="0"/>
              <a:buChar char="•"/>
            </a:pPr>
            <a:r>
              <a:rPr lang="en-US" sz="2200" dirty="0"/>
              <a:t>How does background evidence support your claims?</a:t>
            </a:r>
          </a:p>
          <a:p>
            <a:endParaRPr lang="en-US" dirty="0"/>
          </a:p>
        </p:txBody>
      </p:sp>
      <p:sp>
        <p:nvSpPr>
          <p:cNvPr id="5" name="Rectangle 4">
            <a:extLst>
              <a:ext uri="{FF2B5EF4-FFF2-40B4-BE49-F238E27FC236}">
                <a16:creationId xmlns:a16="http://schemas.microsoft.com/office/drawing/2014/main" id="{7CB62185-7423-4F84-B180-85BC1F1E499E}"/>
              </a:ext>
            </a:extLst>
          </p:cNvPr>
          <p:cNvSpPr/>
          <p:nvPr/>
        </p:nvSpPr>
        <p:spPr>
          <a:xfrm>
            <a:off x="5166626" y="6505574"/>
            <a:ext cx="2749471" cy="230832"/>
          </a:xfrm>
          <a:prstGeom prst="rect">
            <a:avLst/>
          </a:prstGeom>
        </p:spPr>
        <p:txBody>
          <a:bodyPr wrap="none">
            <a:spAutoFit/>
          </a:bodyPr>
          <a:lstStyle/>
          <a:p>
            <a:r>
              <a:rPr lang="en-US" sz="900" dirty="0"/>
              <a:t>https://www.poetryfoundation.org/poets/maya-angelou</a:t>
            </a:r>
          </a:p>
        </p:txBody>
      </p:sp>
      <p:sp>
        <p:nvSpPr>
          <p:cNvPr id="3" name="Arrow: Down 2">
            <a:extLst>
              <a:ext uri="{FF2B5EF4-FFF2-40B4-BE49-F238E27FC236}">
                <a16:creationId xmlns:a16="http://schemas.microsoft.com/office/drawing/2014/main" id="{8717B37E-FDD4-482E-A005-9A789D2881F5}"/>
              </a:ext>
            </a:extLst>
          </p:cNvPr>
          <p:cNvSpPr/>
          <p:nvPr/>
        </p:nvSpPr>
        <p:spPr>
          <a:xfrm rot="3223199">
            <a:off x="3852964" y="4330293"/>
            <a:ext cx="953563" cy="2202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300" dirty="0"/>
              <a:t>Building interdisciplinary  literacy</a:t>
            </a:r>
          </a:p>
        </p:txBody>
      </p:sp>
      <p:sp>
        <p:nvSpPr>
          <p:cNvPr id="7" name="Rectangle 6">
            <a:extLst>
              <a:ext uri="{FF2B5EF4-FFF2-40B4-BE49-F238E27FC236}">
                <a16:creationId xmlns:a16="http://schemas.microsoft.com/office/drawing/2014/main" id="{B49A848C-DB09-400B-B905-3A8407026D24}"/>
              </a:ext>
            </a:extLst>
          </p:cNvPr>
          <p:cNvSpPr/>
          <p:nvPr/>
        </p:nvSpPr>
        <p:spPr>
          <a:xfrm>
            <a:off x="111690" y="2920"/>
            <a:ext cx="7909680" cy="1200329"/>
          </a:xfrm>
          <a:prstGeom prst="rect">
            <a:avLst/>
          </a:prstGeom>
        </p:spPr>
        <p:txBody>
          <a:bodyPr wrap="square">
            <a:spAutoFit/>
          </a:bodyPr>
          <a:lstStyle/>
          <a:p>
            <a:pPr marR="0" lvl="0">
              <a:spcBef>
                <a:spcPts val="0"/>
              </a:spcBef>
              <a:spcAft>
                <a:spcPts val="0"/>
              </a:spcAft>
            </a:pPr>
            <a:r>
              <a:rPr lang="en-US" i="1" u="sng" dirty="0">
                <a:solidFill>
                  <a:srgbClr val="92D050"/>
                </a:solidFill>
                <a:ea typeface="Times New Roman" panose="02020603050405020304" pitchFamily="18" charset="0"/>
              </a:rPr>
              <a:t>Essential Questions: </a:t>
            </a:r>
          </a:p>
          <a:p>
            <a:pPr marR="0" lvl="0">
              <a:spcBef>
                <a:spcPts val="0"/>
              </a:spcBef>
              <a:spcAft>
                <a:spcPts val="0"/>
              </a:spcAft>
            </a:pPr>
            <a:r>
              <a:rPr lang="en-US" i="1" dirty="0">
                <a:solidFill>
                  <a:srgbClr val="92D050"/>
                </a:solidFill>
                <a:ea typeface="Times New Roman" panose="02020603050405020304" pitchFamily="18" charset="0"/>
              </a:rPr>
              <a:t>How do primary sources (photographs) show what role women have?</a:t>
            </a:r>
          </a:p>
          <a:p>
            <a:pPr marR="0" lvl="0">
              <a:spcBef>
                <a:spcPts val="0"/>
              </a:spcBef>
              <a:spcAft>
                <a:spcPts val="0"/>
              </a:spcAft>
            </a:pPr>
            <a:r>
              <a:rPr lang="en-US" i="1" dirty="0">
                <a:solidFill>
                  <a:srgbClr val="92D050"/>
                </a:solidFill>
                <a:ea typeface="Times New Roman" panose="02020603050405020304" pitchFamily="18" charset="0"/>
              </a:rPr>
              <a:t>How are women authors important to history?</a:t>
            </a:r>
          </a:p>
          <a:p>
            <a:pPr marR="0" lvl="0">
              <a:spcBef>
                <a:spcPts val="0"/>
              </a:spcBef>
              <a:spcAft>
                <a:spcPts val="0"/>
              </a:spcAft>
            </a:pPr>
            <a:r>
              <a:rPr lang="en-US" i="1" dirty="0">
                <a:solidFill>
                  <a:srgbClr val="92D050"/>
                </a:solidFill>
                <a:ea typeface="Times New Roman" panose="02020603050405020304" pitchFamily="18" charset="0"/>
              </a:rPr>
              <a:t>How can a timeline show important events in history?</a:t>
            </a:r>
          </a:p>
        </p:txBody>
      </p:sp>
    </p:spTree>
    <p:extLst>
      <p:ext uri="{BB962C8B-B14F-4D97-AF65-F5344CB8AC3E}">
        <p14:creationId xmlns:p14="http://schemas.microsoft.com/office/powerpoint/2010/main" val="10287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circle(in)">
                                      <p:cBhvr>
                                        <p:cTn id="33" dur="20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ppt_w</p:attrName>
                                        </p:attrNameLst>
                                      </p:cBhvr>
                                      <p:tavLst>
                                        <p:tav tm="0">
                                          <p:val>
                                            <p:fltVal val="0"/>
                                          </p:val>
                                        </p:tav>
                                        <p:tav tm="100000">
                                          <p:val>
                                            <p:strVal val="#ppt_w"/>
                                          </p:val>
                                        </p:tav>
                                      </p:tavLst>
                                    </p:anim>
                                    <p:anim calcmode="lin" valueType="num">
                                      <p:cBhvr>
                                        <p:cTn id="44" dur="1000" fill="hold"/>
                                        <p:tgtEl>
                                          <p:spTgt spid="2"/>
                                        </p:tgtEl>
                                        <p:attrNameLst>
                                          <p:attrName>ppt_h</p:attrName>
                                        </p:attrNameLst>
                                      </p:cBhvr>
                                      <p:tavLst>
                                        <p:tav tm="0">
                                          <p:val>
                                            <p:fltVal val="0"/>
                                          </p:val>
                                        </p:tav>
                                        <p:tav tm="100000">
                                          <p:val>
                                            <p:strVal val="#ppt_h"/>
                                          </p:val>
                                        </p:tav>
                                      </p:tavLst>
                                    </p:anim>
                                    <p:anim calcmode="lin" valueType="num">
                                      <p:cBhvr>
                                        <p:cTn id="45" dur="1000" fill="hold"/>
                                        <p:tgtEl>
                                          <p:spTgt spid="2"/>
                                        </p:tgtEl>
                                        <p:attrNameLst>
                                          <p:attrName>style.rotation</p:attrName>
                                        </p:attrNameLst>
                                      </p:cBhvr>
                                      <p:tavLst>
                                        <p:tav tm="0">
                                          <p:val>
                                            <p:fltVal val="90"/>
                                          </p:val>
                                        </p:tav>
                                        <p:tav tm="100000">
                                          <p:val>
                                            <p:fltVal val="0"/>
                                          </p:val>
                                        </p:tav>
                                      </p:tavLst>
                                    </p:anim>
                                    <p:animEffect transition="in" filter="fade">
                                      <p:cBhvr>
                                        <p:cTn id="46" dur="10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circle(in)">
                                      <p:cBhvr>
                                        <p:cTn id="5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8C11-D797-4F05-8EEF-1BED897B657D}"/>
              </a:ext>
            </a:extLst>
          </p:cNvPr>
          <p:cNvSpPr>
            <a:spLocks noGrp="1"/>
          </p:cNvSpPr>
          <p:nvPr>
            <p:ph type="title"/>
          </p:nvPr>
        </p:nvSpPr>
        <p:spPr/>
        <p:txBody>
          <a:bodyPr>
            <a:normAutofit/>
          </a:bodyPr>
          <a:lstStyle/>
          <a:p>
            <a:r>
              <a:rPr lang="en-US" dirty="0"/>
              <a:t>Frances Ellen Watkins</a:t>
            </a:r>
            <a:br>
              <a:rPr lang="en-US" dirty="0"/>
            </a:br>
            <a:r>
              <a:rPr lang="en-US" sz="1700" i="1" dirty="0"/>
              <a:t>poet, fiction writer, journalist, activist</a:t>
            </a:r>
          </a:p>
        </p:txBody>
      </p:sp>
      <p:pic>
        <p:nvPicPr>
          <p:cNvPr id="2050" name="Picture 2" descr="https://www.blackpast.org/wp-content/uploads/prodimages/files/blackpast_images/Frances_Ellen_Watkins_Harper.jpg">
            <a:extLst>
              <a:ext uri="{FF2B5EF4-FFF2-40B4-BE49-F238E27FC236}">
                <a16:creationId xmlns:a16="http://schemas.microsoft.com/office/drawing/2014/main" id="{0144B4C5-2D12-41FD-BC68-E39993C61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174" y="2396703"/>
            <a:ext cx="4126834" cy="41386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482C00-CD45-4F12-A29D-610EA19EA8CC}"/>
              </a:ext>
            </a:extLst>
          </p:cNvPr>
          <p:cNvSpPr txBox="1"/>
          <p:nvPr/>
        </p:nvSpPr>
        <p:spPr>
          <a:xfrm>
            <a:off x="5358834" y="2711706"/>
            <a:ext cx="6387689" cy="3831818"/>
          </a:xfrm>
          <a:prstGeom prst="rect">
            <a:avLst/>
          </a:prstGeom>
          <a:noFill/>
        </p:spPr>
        <p:txBody>
          <a:bodyPr wrap="square" rtlCol="0">
            <a:spAutoFit/>
          </a:bodyPr>
          <a:lstStyle/>
          <a:p>
            <a:pPr marL="285750" indent="-285750">
              <a:buFont typeface="Arial" panose="020B0604020202020204" pitchFamily="34" charset="0"/>
              <a:buChar char="•"/>
            </a:pPr>
            <a:r>
              <a:rPr lang="en-US" sz="2500" dirty="0"/>
              <a:t>What do you see?</a:t>
            </a:r>
          </a:p>
          <a:p>
            <a:endParaRPr lang="en-US" sz="2500" dirty="0"/>
          </a:p>
          <a:p>
            <a:pPr marL="285750" indent="-285750">
              <a:buFont typeface="Arial" panose="020B0604020202020204" pitchFamily="34" charset="0"/>
              <a:buChar char="•"/>
            </a:pPr>
            <a:r>
              <a:rPr lang="en-US" sz="2500" dirty="0"/>
              <a:t>Who is in the photograph?</a:t>
            </a:r>
          </a:p>
          <a:p>
            <a:endParaRPr lang="en-US" sz="2500" dirty="0"/>
          </a:p>
          <a:p>
            <a:pPr marL="285750" indent="-285750">
              <a:buFont typeface="Arial" panose="020B0604020202020204" pitchFamily="34" charset="0"/>
              <a:buChar char="•"/>
            </a:pPr>
            <a:r>
              <a:rPr lang="en-US" sz="2500" dirty="0"/>
              <a:t>What might she do for a job? How do you know?</a:t>
            </a:r>
          </a:p>
          <a:p>
            <a:endParaRPr lang="en-US" sz="2500" dirty="0"/>
          </a:p>
          <a:p>
            <a:pPr marL="285750" indent="-285750">
              <a:buFont typeface="Arial" panose="020B0604020202020204" pitchFamily="34" charset="0"/>
              <a:buChar char="•"/>
            </a:pPr>
            <a:r>
              <a:rPr lang="en-US" sz="2500" dirty="0"/>
              <a:t>What similarities exist between this image and the image of Maya Angelo?</a:t>
            </a:r>
          </a:p>
          <a:p>
            <a:endParaRPr lang="en-US" dirty="0"/>
          </a:p>
        </p:txBody>
      </p:sp>
      <p:sp>
        <p:nvSpPr>
          <p:cNvPr id="5" name="Rectangle 4">
            <a:extLst>
              <a:ext uri="{FF2B5EF4-FFF2-40B4-BE49-F238E27FC236}">
                <a16:creationId xmlns:a16="http://schemas.microsoft.com/office/drawing/2014/main" id="{D691B317-929A-463A-8441-24BEB16AA73B}"/>
              </a:ext>
            </a:extLst>
          </p:cNvPr>
          <p:cNvSpPr/>
          <p:nvPr/>
        </p:nvSpPr>
        <p:spPr>
          <a:xfrm>
            <a:off x="973015" y="6535362"/>
            <a:ext cx="6096000" cy="230832"/>
          </a:xfrm>
          <a:prstGeom prst="rect">
            <a:avLst/>
          </a:prstGeom>
        </p:spPr>
        <p:txBody>
          <a:bodyPr>
            <a:spAutoFit/>
          </a:bodyPr>
          <a:lstStyle/>
          <a:p>
            <a:r>
              <a:rPr lang="en-US" sz="900" dirty="0"/>
              <a:t>https://www.blackpast.org/african-american-history/1875-frances-ellen-watkins-harper-great-problem-be-solved/ </a:t>
            </a:r>
          </a:p>
        </p:txBody>
      </p:sp>
    </p:spTree>
    <p:extLst>
      <p:ext uri="{BB962C8B-B14F-4D97-AF65-F5344CB8AC3E}">
        <p14:creationId xmlns:p14="http://schemas.microsoft.com/office/powerpoint/2010/main" val="107407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circle(in)">
                                      <p:cBhvr>
                                        <p:cTn id="24" dur="20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EA17-2410-48D8-BC1C-CC727364CBA3}"/>
              </a:ext>
            </a:extLst>
          </p:cNvPr>
          <p:cNvSpPr>
            <a:spLocks noGrp="1"/>
          </p:cNvSpPr>
          <p:nvPr>
            <p:ph type="title"/>
          </p:nvPr>
        </p:nvSpPr>
        <p:spPr>
          <a:xfrm>
            <a:off x="2231136" y="622570"/>
            <a:ext cx="7729728" cy="1188720"/>
          </a:xfrm>
        </p:spPr>
        <p:txBody>
          <a:bodyPr>
            <a:normAutofit fontScale="90000"/>
          </a:bodyPr>
          <a:lstStyle/>
          <a:p>
            <a:r>
              <a:rPr lang="en-US" dirty="0"/>
              <a:t>Phillis Wheatley</a:t>
            </a:r>
            <a:br>
              <a:rPr lang="en-US" dirty="0"/>
            </a:br>
            <a:r>
              <a:rPr lang="en-US" sz="1900" i="1" dirty="0"/>
              <a:t>Poet, slave</a:t>
            </a:r>
            <a:br>
              <a:rPr lang="en-US" dirty="0"/>
            </a:br>
            <a:endParaRPr lang="en-US" dirty="0"/>
          </a:p>
        </p:txBody>
      </p:sp>
      <p:pic>
        <p:nvPicPr>
          <p:cNvPr id="3074" name="Picture 2" descr="https://cdn.loc.gov/service/pnp/cph/3b00000/3b04000/3b04600/3b04682r.jpg#h=473&amp;w=640">
            <a:extLst>
              <a:ext uri="{FF2B5EF4-FFF2-40B4-BE49-F238E27FC236}">
                <a16:creationId xmlns:a16="http://schemas.microsoft.com/office/drawing/2014/main" id="{F80E138E-2B21-42EF-9BB4-FB962806D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8" y="2184318"/>
            <a:ext cx="6096000" cy="4505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CB5F24B-EF37-4825-A78F-84FA92493A96}"/>
              </a:ext>
            </a:extLst>
          </p:cNvPr>
          <p:cNvSpPr>
            <a:spLocks noChangeArrowheads="1"/>
          </p:cNvSpPr>
          <p:nvPr/>
        </p:nvSpPr>
        <p:spPr bwMode="auto">
          <a:xfrm>
            <a:off x="6376622" y="5949837"/>
            <a:ext cx="5653453" cy="6617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333333"/>
                </a:solidFill>
                <a:effectLst/>
                <a:latin typeface="Open Sans"/>
              </a:rPr>
              <a:t>Title: </a:t>
            </a:r>
            <a:r>
              <a:rPr kumimoji="0" lang="en-US" altLang="en-US" sz="800" b="0" i="0" u="none" strike="noStrike" cap="none" normalizeH="0" baseline="0" dirty="0" err="1">
                <a:ln>
                  <a:noFill/>
                </a:ln>
                <a:solidFill>
                  <a:srgbClr val="333333"/>
                </a:solidFill>
                <a:effectLst/>
                <a:latin typeface="Open Sans"/>
              </a:rPr>
              <a:t>Frontis</a:t>
            </a:r>
            <a:r>
              <a:rPr kumimoji="0" lang="en-US" altLang="en-US" sz="800" b="0" i="0" u="none" strike="noStrike" cap="none" normalizeH="0" baseline="0" dirty="0">
                <a:ln>
                  <a:noFill/>
                </a:ln>
                <a:solidFill>
                  <a:srgbClr val="333333"/>
                </a:solidFill>
                <a:effectLst/>
                <a:latin typeface="Open Sans"/>
              </a:rPr>
              <a:t>.: portrait of Phyllis Wheatley, and title p. of Wheatley, Poems on Various Subjects..., London, 1773]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333333"/>
                </a:solidFill>
                <a:effectLst/>
                <a:latin typeface="Open Sans"/>
              </a:rPr>
              <a:t>Created / Published: </a:t>
            </a:r>
            <a:r>
              <a:rPr kumimoji="0" lang="en-US" altLang="en-US" sz="800" b="0" i="0" u="none" strike="noStrike" cap="none" normalizeH="0" baseline="0" dirty="0">
                <a:ln>
                  <a:noFill/>
                </a:ln>
                <a:solidFill>
                  <a:srgbClr val="333333"/>
                </a:solidFill>
                <a:effectLst/>
                <a:latin typeface="Open Sans"/>
              </a:rPr>
              <a:t>1773.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333333"/>
                </a:solidFill>
                <a:effectLst/>
                <a:latin typeface="Open Sans"/>
              </a:rPr>
              <a:t>Medium: </a:t>
            </a:r>
            <a:r>
              <a:rPr kumimoji="0" lang="en-US" altLang="en-US" sz="800" b="0" i="0" u="none" strike="noStrike" cap="none" normalizeH="0" baseline="0" dirty="0">
                <a:ln>
                  <a:noFill/>
                </a:ln>
                <a:solidFill>
                  <a:srgbClr val="333333"/>
                </a:solidFill>
                <a:effectLst/>
                <a:latin typeface="Open Sans"/>
              </a:rPr>
              <a:t>1 print : engraving.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333333"/>
                </a:solidFill>
                <a:effectLst/>
                <a:latin typeface="Open Sans"/>
              </a:rPr>
              <a:t>Repository: </a:t>
            </a:r>
            <a:r>
              <a:rPr kumimoji="0" lang="en-US" altLang="en-US" sz="800" b="0" i="0" u="none" strike="noStrike" cap="none" normalizeH="0" baseline="0" dirty="0">
                <a:ln>
                  <a:noFill/>
                </a:ln>
                <a:solidFill>
                  <a:srgbClr val="333333"/>
                </a:solidFill>
                <a:effectLst/>
                <a:latin typeface="Open Sans"/>
              </a:rPr>
              <a:t>Library of Congress Prints and Photographs Division Washington, D.C. 20540 USA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333333"/>
                </a:solidFill>
                <a:effectLst/>
                <a:latin typeface="Open Sans"/>
              </a:rPr>
              <a:t>Digital Id: </a:t>
            </a:r>
            <a:r>
              <a:rPr kumimoji="0" lang="en-US" altLang="en-US" sz="800" b="0" i="0" u="none" strike="noStrike" cap="none" normalizeH="0" baseline="0" dirty="0" err="1">
                <a:ln>
                  <a:noFill/>
                </a:ln>
                <a:solidFill>
                  <a:srgbClr val="333333"/>
                </a:solidFill>
                <a:effectLst/>
                <a:latin typeface="Open Sans"/>
              </a:rPr>
              <a:t>cph</a:t>
            </a:r>
            <a:r>
              <a:rPr kumimoji="0" lang="en-US" altLang="en-US" sz="800" b="0" i="0" u="none" strike="noStrike" cap="none" normalizeH="0" baseline="0" dirty="0">
                <a:ln>
                  <a:noFill/>
                </a:ln>
                <a:solidFill>
                  <a:srgbClr val="333333"/>
                </a:solidFill>
                <a:effectLst/>
                <a:latin typeface="Open Sans"/>
              </a:rPr>
              <a:t> 3b04682 //hdl.loc.gov/</a:t>
            </a:r>
            <a:r>
              <a:rPr kumimoji="0" lang="en-US" altLang="en-US" sz="800" b="0" i="0" u="none" strike="noStrike" cap="none" normalizeH="0" baseline="0" dirty="0" err="1">
                <a:ln>
                  <a:noFill/>
                </a:ln>
                <a:solidFill>
                  <a:srgbClr val="333333"/>
                </a:solidFill>
                <a:effectLst/>
                <a:latin typeface="Open Sans"/>
              </a:rPr>
              <a:t>loc.pnp</a:t>
            </a:r>
            <a:r>
              <a:rPr kumimoji="0" lang="en-US" altLang="en-US" sz="800" b="0" i="0" u="none" strike="noStrike" cap="none" normalizeH="0" baseline="0" dirty="0">
                <a:ln>
                  <a:noFill/>
                </a:ln>
                <a:solidFill>
                  <a:srgbClr val="333333"/>
                </a:solidFill>
                <a:effectLst/>
                <a:latin typeface="Open Sans"/>
              </a:rPr>
              <a:t>/cph.3b04682</a:t>
            </a:r>
          </a:p>
        </p:txBody>
      </p:sp>
      <p:sp>
        <p:nvSpPr>
          <p:cNvPr id="4" name="TextBox 3">
            <a:extLst>
              <a:ext uri="{FF2B5EF4-FFF2-40B4-BE49-F238E27FC236}">
                <a16:creationId xmlns:a16="http://schemas.microsoft.com/office/drawing/2014/main" id="{736957F2-C16F-4CFD-A0A9-2B495434444B}"/>
              </a:ext>
            </a:extLst>
          </p:cNvPr>
          <p:cNvSpPr txBox="1"/>
          <p:nvPr/>
        </p:nvSpPr>
        <p:spPr>
          <a:xfrm>
            <a:off x="6186648" y="2052849"/>
            <a:ext cx="5770889" cy="2923877"/>
          </a:xfrm>
          <a:prstGeom prst="rect">
            <a:avLst/>
          </a:prstGeom>
          <a:noFill/>
        </p:spPr>
        <p:txBody>
          <a:bodyPr wrap="square" rtlCol="0">
            <a:spAutoFit/>
          </a:bodyPr>
          <a:lstStyle/>
          <a:p>
            <a:pPr marL="285750" indent="-285750">
              <a:buFont typeface="Arial" panose="020B0604020202020204" pitchFamily="34" charset="0"/>
              <a:buChar char="•"/>
            </a:pPr>
            <a:r>
              <a:rPr lang="en-US" sz="2300" dirty="0"/>
              <a:t>What is different about this image than that of Maya and Frances?</a:t>
            </a:r>
          </a:p>
          <a:p>
            <a:endParaRPr lang="en-US" sz="2300" dirty="0"/>
          </a:p>
          <a:p>
            <a:pPr marL="285750" indent="-285750">
              <a:buFont typeface="Arial" panose="020B0604020202020204" pitchFamily="34" charset="0"/>
              <a:buChar char="•"/>
            </a:pPr>
            <a:r>
              <a:rPr lang="en-US" sz="2300" dirty="0"/>
              <a:t>What do each of the images have in common?</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What is the job or contribution of this woman?</a:t>
            </a:r>
          </a:p>
        </p:txBody>
      </p:sp>
    </p:spTree>
    <p:extLst>
      <p:ext uri="{BB962C8B-B14F-4D97-AF65-F5344CB8AC3E}">
        <p14:creationId xmlns:p14="http://schemas.microsoft.com/office/powerpoint/2010/main" val="275835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A017-9E5E-41FB-A828-45870EDBD7B5}"/>
              </a:ext>
            </a:extLst>
          </p:cNvPr>
          <p:cNvSpPr>
            <a:spLocks noGrp="1"/>
          </p:cNvSpPr>
          <p:nvPr>
            <p:ph type="title"/>
          </p:nvPr>
        </p:nvSpPr>
        <p:spPr>
          <a:xfrm>
            <a:off x="6096000" y="1035799"/>
            <a:ext cx="4324653" cy="942559"/>
          </a:xfrm>
        </p:spPr>
        <p:txBody>
          <a:bodyPr/>
          <a:lstStyle/>
          <a:p>
            <a:r>
              <a:rPr lang="en-US" dirty="0"/>
              <a:t>Build a timeline</a:t>
            </a:r>
          </a:p>
        </p:txBody>
      </p:sp>
      <p:pic>
        <p:nvPicPr>
          <p:cNvPr id="4" name="Picture 3">
            <a:extLst>
              <a:ext uri="{FF2B5EF4-FFF2-40B4-BE49-F238E27FC236}">
                <a16:creationId xmlns:a16="http://schemas.microsoft.com/office/drawing/2014/main" id="{CA762E28-9CF3-4A8A-952B-E8D4A881B2D6}"/>
              </a:ext>
            </a:extLst>
          </p:cNvPr>
          <p:cNvPicPr>
            <a:picLocks noChangeAspect="1"/>
          </p:cNvPicPr>
          <p:nvPr/>
        </p:nvPicPr>
        <p:blipFill>
          <a:blip r:embed="rId2"/>
          <a:stretch>
            <a:fillRect/>
          </a:stretch>
        </p:blipFill>
        <p:spPr>
          <a:xfrm>
            <a:off x="4198148" y="2618750"/>
            <a:ext cx="3322608" cy="3334801"/>
          </a:xfrm>
          <a:prstGeom prst="rect">
            <a:avLst/>
          </a:prstGeom>
        </p:spPr>
      </p:pic>
      <p:pic>
        <p:nvPicPr>
          <p:cNvPr id="5" name="Picture 4">
            <a:extLst>
              <a:ext uri="{FF2B5EF4-FFF2-40B4-BE49-F238E27FC236}">
                <a16:creationId xmlns:a16="http://schemas.microsoft.com/office/drawing/2014/main" id="{018831F0-C38C-4238-B8C8-39F654704231}"/>
              </a:ext>
            </a:extLst>
          </p:cNvPr>
          <p:cNvPicPr>
            <a:picLocks noChangeAspect="1"/>
          </p:cNvPicPr>
          <p:nvPr/>
        </p:nvPicPr>
        <p:blipFill>
          <a:blip r:embed="rId3"/>
          <a:stretch>
            <a:fillRect/>
          </a:stretch>
        </p:blipFill>
        <p:spPr>
          <a:xfrm>
            <a:off x="144908" y="2719741"/>
            <a:ext cx="3851557" cy="3187942"/>
          </a:xfrm>
          <a:prstGeom prst="rect">
            <a:avLst/>
          </a:prstGeom>
        </p:spPr>
      </p:pic>
      <p:pic>
        <p:nvPicPr>
          <p:cNvPr id="6" name="Picture 2" descr="https://cdn.loc.gov/service/pnp/cph/3b00000/3b04000/3b04600/3b04682r.jpg#h=473&amp;w=640">
            <a:extLst>
              <a:ext uri="{FF2B5EF4-FFF2-40B4-BE49-F238E27FC236}">
                <a16:creationId xmlns:a16="http://schemas.microsoft.com/office/drawing/2014/main" id="{04BD26C4-8297-4F97-B6D7-893E3374F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2439" y="2639557"/>
            <a:ext cx="4476850" cy="38345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731A349-E976-42FB-B39C-94F8C03AD10D}"/>
              </a:ext>
            </a:extLst>
          </p:cNvPr>
          <p:cNvSpPr/>
          <p:nvPr/>
        </p:nvSpPr>
        <p:spPr>
          <a:xfrm>
            <a:off x="144908" y="929461"/>
            <a:ext cx="5378395" cy="385362"/>
          </a:xfrm>
          <a:prstGeom prst="rect">
            <a:avLst/>
          </a:prstGeom>
        </p:spPr>
        <p:txBody>
          <a:bodyPr wrap="none">
            <a:spAutoFit/>
          </a:bodyPr>
          <a:lstStyle/>
          <a:p>
            <a:pPr marL="342900" marR="0" lvl="0" indent="-342900">
              <a:lnSpc>
                <a:spcPct val="115000"/>
              </a:lnSpc>
              <a:spcBef>
                <a:spcPts val="0"/>
              </a:spcBef>
              <a:spcAft>
                <a:spcPts val="0"/>
              </a:spcAft>
              <a:buFont typeface="Symbol" panose="05050102010706020507" pitchFamily="18" charset="2"/>
              <a:buChar char=""/>
            </a:pPr>
            <a:r>
              <a:rPr lang="en-US" i="1" dirty="0">
                <a:latin typeface="Times New Roman" panose="02020603050405020304" pitchFamily="18" charset="0"/>
                <a:ea typeface="Times New Roman" panose="02020603050405020304" pitchFamily="18" charset="0"/>
              </a:rPr>
              <a:t>Phyllis Wheatley: May 8, 1753 to December 5, 1784</a:t>
            </a:r>
            <a:endParaRPr lang="en-US"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5EFAE0A-4749-418B-9996-02EE22CFE004}"/>
              </a:ext>
            </a:extLst>
          </p:cNvPr>
          <p:cNvSpPr/>
          <p:nvPr/>
        </p:nvSpPr>
        <p:spPr>
          <a:xfrm>
            <a:off x="144908" y="564955"/>
            <a:ext cx="6975629" cy="385362"/>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i="1" dirty="0">
                <a:latin typeface="Times New Roman" panose="02020603050405020304" pitchFamily="18" charset="0"/>
                <a:ea typeface="Times New Roman" panose="02020603050405020304" pitchFamily="18" charset="0"/>
              </a:rPr>
              <a:t>Frances Ellen Watkins: September 24, 1825 to February 22, 1911</a:t>
            </a:r>
            <a:endParaRPr lang="en-US"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07072727-4F82-4E12-967B-1F5FE421C073}"/>
              </a:ext>
            </a:extLst>
          </p:cNvPr>
          <p:cNvSpPr/>
          <p:nvPr/>
        </p:nvSpPr>
        <p:spPr>
          <a:xfrm>
            <a:off x="144908" y="1248108"/>
            <a:ext cx="4805803" cy="385362"/>
          </a:xfrm>
          <a:prstGeom prst="rect">
            <a:avLst/>
          </a:prstGeom>
        </p:spPr>
        <p:txBody>
          <a:bodyPr wrap="none">
            <a:spAutoFit/>
          </a:bodyPr>
          <a:lstStyle/>
          <a:p>
            <a:pPr marL="342900" marR="0" lvl="0" indent="-342900">
              <a:lnSpc>
                <a:spcPct val="115000"/>
              </a:lnSpc>
              <a:spcBef>
                <a:spcPts val="0"/>
              </a:spcBef>
              <a:spcAft>
                <a:spcPts val="0"/>
              </a:spcAft>
              <a:buFont typeface="Symbol" panose="05050102010706020507" pitchFamily="18" charset="2"/>
              <a:buChar char=""/>
            </a:pPr>
            <a:r>
              <a:rPr lang="en-US" i="1" dirty="0">
                <a:latin typeface="Times New Roman" panose="02020603050405020304" pitchFamily="18" charset="0"/>
                <a:ea typeface="Times New Roman" panose="02020603050405020304" pitchFamily="18" charset="0"/>
              </a:rPr>
              <a:t>Maya Angelou: April 4, 1928 to May 28, 2015</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3594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62E28-9CF3-4A8A-952B-E8D4A881B2D6}"/>
              </a:ext>
            </a:extLst>
          </p:cNvPr>
          <p:cNvPicPr>
            <a:picLocks noChangeAspect="1"/>
          </p:cNvPicPr>
          <p:nvPr/>
        </p:nvPicPr>
        <p:blipFill>
          <a:blip r:embed="rId2"/>
          <a:stretch>
            <a:fillRect/>
          </a:stretch>
        </p:blipFill>
        <p:spPr>
          <a:xfrm>
            <a:off x="6075936" y="2556934"/>
            <a:ext cx="2152011" cy="2285178"/>
          </a:xfrm>
          <a:prstGeom prst="rect">
            <a:avLst/>
          </a:prstGeom>
        </p:spPr>
      </p:pic>
      <p:pic>
        <p:nvPicPr>
          <p:cNvPr id="5" name="Picture 4">
            <a:extLst>
              <a:ext uri="{FF2B5EF4-FFF2-40B4-BE49-F238E27FC236}">
                <a16:creationId xmlns:a16="http://schemas.microsoft.com/office/drawing/2014/main" id="{018831F0-C38C-4238-B8C8-39F654704231}"/>
              </a:ext>
            </a:extLst>
          </p:cNvPr>
          <p:cNvPicPr>
            <a:picLocks noChangeAspect="1"/>
          </p:cNvPicPr>
          <p:nvPr/>
        </p:nvPicPr>
        <p:blipFill>
          <a:blip r:embed="rId3"/>
          <a:stretch>
            <a:fillRect/>
          </a:stretch>
        </p:blipFill>
        <p:spPr>
          <a:xfrm>
            <a:off x="8842925" y="2555153"/>
            <a:ext cx="2760871" cy="2285179"/>
          </a:xfrm>
          <a:prstGeom prst="rect">
            <a:avLst/>
          </a:prstGeom>
        </p:spPr>
      </p:pic>
      <p:pic>
        <p:nvPicPr>
          <p:cNvPr id="6" name="Picture 2" descr="https://cdn.loc.gov/service/pnp/cph/3b00000/3b04000/3b04600/3b04682r.jpg#h=473&amp;w=640">
            <a:extLst>
              <a:ext uri="{FF2B5EF4-FFF2-40B4-BE49-F238E27FC236}">
                <a16:creationId xmlns:a16="http://schemas.microsoft.com/office/drawing/2014/main" id="{04BD26C4-8297-4F97-B6D7-893E3374F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2407771"/>
            <a:ext cx="2953862" cy="25300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731A349-E976-42FB-B39C-94F8C03AD10D}"/>
              </a:ext>
            </a:extLst>
          </p:cNvPr>
          <p:cNvSpPr/>
          <p:nvPr/>
        </p:nvSpPr>
        <p:spPr>
          <a:xfrm>
            <a:off x="-211291" y="5275584"/>
            <a:ext cx="4703520" cy="336502"/>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1500" i="1" dirty="0">
                <a:latin typeface="Times New Roman" panose="02020603050405020304" pitchFamily="18" charset="0"/>
                <a:ea typeface="Times New Roman" panose="02020603050405020304" pitchFamily="18" charset="0"/>
              </a:rPr>
              <a:t>Phyllis Wheatley: May 8, 1753 to December 5, 1784</a:t>
            </a:r>
            <a:endParaRPr lang="en-US" sz="1500"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5EFAE0A-4749-418B-9996-02EE22CFE004}"/>
              </a:ext>
            </a:extLst>
          </p:cNvPr>
          <p:cNvSpPr/>
          <p:nvPr/>
        </p:nvSpPr>
        <p:spPr>
          <a:xfrm>
            <a:off x="5715000" y="5232383"/>
            <a:ext cx="2942770" cy="815801"/>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1400" i="1" dirty="0">
                <a:latin typeface="Times New Roman" panose="02020603050405020304" pitchFamily="18" charset="0"/>
                <a:ea typeface="Times New Roman" panose="02020603050405020304" pitchFamily="18" charset="0"/>
              </a:rPr>
              <a:t>Frances Ellen Watkins: September 24, 1825 to February 22, 1911</a:t>
            </a:r>
            <a:endParaRPr lang="en-US" sz="1400"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07072727-4F82-4E12-967B-1F5FE421C073}"/>
              </a:ext>
            </a:extLst>
          </p:cNvPr>
          <p:cNvSpPr/>
          <p:nvPr/>
        </p:nvSpPr>
        <p:spPr>
          <a:xfrm>
            <a:off x="8227947" y="5237729"/>
            <a:ext cx="3954249" cy="320280"/>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1400" i="1" dirty="0">
                <a:latin typeface="Times New Roman" panose="02020603050405020304" pitchFamily="18" charset="0"/>
                <a:ea typeface="Times New Roman" panose="02020603050405020304" pitchFamily="18" charset="0"/>
              </a:rPr>
              <a:t>Maya Angelou: April 4, 1928 to May 28, 2015</a:t>
            </a:r>
            <a:endParaRPr lang="en-US" sz="1400" dirty="0">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6BC2D600-939B-4DA0-8EB8-5EF769668F22}"/>
              </a:ext>
            </a:extLst>
          </p:cNvPr>
          <p:cNvSpPr txBox="1"/>
          <p:nvPr/>
        </p:nvSpPr>
        <p:spPr>
          <a:xfrm>
            <a:off x="2533067" y="286690"/>
            <a:ext cx="5980471" cy="461665"/>
          </a:xfrm>
          <a:prstGeom prst="rect">
            <a:avLst/>
          </a:prstGeom>
          <a:solidFill>
            <a:schemeClr val="accent3"/>
          </a:solidFill>
        </p:spPr>
        <p:txBody>
          <a:bodyPr wrap="square" rtlCol="0">
            <a:spAutoFit/>
          </a:bodyPr>
          <a:lstStyle/>
          <a:p>
            <a:r>
              <a:rPr lang="en-US" sz="2400" dirty="0"/>
              <a:t>What should be the title for this timeline?</a:t>
            </a:r>
          </a:p>
        </p:txBody>
      </p:sp>
      <p:sp>
        <p:nvSpPr>
          <p:cNvPr id="13" name="TextBox 12">
            <a:extLst>
              <a:ext uri="{FF2B5EF4-FFF2-40B4-BE49-F238E27FC236}">
                <a16:creationId xmlns:a16="http://schemas.microsoft.com/office/drawing/2014/main" id="{DAC220D3-FA59-49EE-B12F-EE8BA63A3085}"/>
              </a:ext>
            </a:extLst>
          </p:cNvPr>
          <p:cNvSpPr txBox="1"/>
          <p:nvPr/>
        </p:nvSpPr>
        <p:spPr>
          <a:xfrm>
            <a:off x="420360" y="954041"/>
            <a:ext cx="10205884" cy="1246495"/>
          </a:xfrm>
          <a:prstGeom prst="rect">
            <a:avLst/>
          </a:prstGeom>
          <a:solidFill>
            <a:schemeClr val="accent1"/>
          </a:solidFill>
        </p:spPr>
        <p:txBody>
          <a:bodyPr wrap="square" rtlCol="0">
            <a:spAutoFit/>
          </a:bodyPr>
          <a:lstStyle/>
          <a:p>
            <a:r>
              <a:rPr lang="en-US" sz="2500" dirty="0"/>
              <a:t>Think of a woman you know and the job they have. Draw a picture of this woman doing this job. Remember to use background evidence in your picture that helps the audience recognize this occupation.  </a:t>
            </a:r>
          </a:p>
        </p:txBody>
      </p:sp>
      <p:sp>
        <p:nvSpPr>
          <p:cNvPr id="12" name="Arrow: Left-Right 11">
            <a:extLst>
              <a:ext uri="{FF2B5EF4-FFF2-40B4-BE49-F238E27FC236}">
                <a16:creationId xmlns:a16="http://schemas.microsoft.com/office/drawing/2014/main" id="{EBB005F1-FBE6-49E6-8DE6-2DA2FB3BA932}"/>
              </a:ext>
            </a:extLst>
          </p:cNvPr>
          <p:cNvSpPr/>
          <p:nvPr/>
        </p:nvSpPr>
        <p:spPr>
          <a:xfrm>
            <a:off x="0" y="4839808"/>
            <a:ext cx="121920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89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2952-A793-4F13-935C-0FD1E4C71D5A}"/>
              </a:ext>
            </a:extLst>
          </p:cNvPr>
          <p:cNvSpPr>
            <a:spLocks noGrp="1"/>
          </p:cNvSpPr>
          <p:nvPr>
            <p:ph type="title"/>
          </p:nvPr>
        </p:nvSpPr>
        <p:spPr>
          <a:xfrm>
            <a:off x="2231136" y="1429084"/>
            <a:ext cx="7729728" cy="1188720"/>
          </a:xfrm>
        </p:spPr>
        <p:txBody>
          <a:bodyPr/>
          <a:lstStyle/>
          <a:p>
            <a:r>
              <a:rPr lang="en-US" dirty="0"/>
              <a:t>Abigail Adams and the </a:t>
            </a:r>
            <a:br>
              <a:rPr lang="en-US" dirty="0"/>
            </a:br>
            <a:r>
              <a:rPr lang="en-US" dirty="0"/>
              <a:t>American revolution</a:t>
            </a:r>
          </a:p>
        </p:txBody>
      </p:sp>
      <p:sp>
        <p:nvSpPr>
          <p:cNvPr id="3" name="Rectangle 2">
            <a:extLst>
              <a:ext uri="{FF2B5EF4-FFF2-40B4-BE49-F238E27FC236}">
                <a16:creationId xmlns:a16="http://schemas.microsoft.com/office/drawing/2014/main" id="{300FFF78-E978-4DD5-97E8-7CA2AA7D79A0}"/>
              </a:ext>
            </a:extLst>
          </p:cNvPr>
          <p:cNvSpPr/>
          <p:nvPr/>
        </p:nvSpPr>
        <p:spPr>
          <a:xfrm>
            <a:off x="467023" y="6120270"/>
            <a:ext cx="2601994" cy="215444"/>
          </a:xfrm>
          <a:prstGeom prst="rect">
            <a:avLst/>
          </a:prstGeom>
        </p:spPr>
        <p:txBody>
          <a:bodyPr wrap="none">
            <a:spAutoFit/>
          </a:bodyPr>
          <a:lstStyle/>
          <a:p>
            <a:r>
              <a:rPr lang="en-US" sz="800" dirty="0"/>
              <a:t>https://www.nga.gov/collection/art-object-page.42934.html</a:t>
            </a:r>
          </a:p>
        </p:txBody>
      </p:sp>
      <p:pic>
        <p:nvPicPr>
          <p:cNvPr id="4098" name="Picture 2" descr="Image result for abigail adams national gallery of art">
            <a:extLst>
              <a:ext uri="{FF2B5EF4-FFF2-40B4-BE49-F238E27FC236}">
                <a16:creationId xmlns:a16="http://schemas.microsoft.com/office/drawing/2014/main" id="{9C22A974-19E3-4733-BF36-C0EA28F8F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63" y="2955949"/>
            <a:ext cx="2496804" cy="3062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a is for abigail">
            <a:extLst>
              <a:ext uri="{FF2B5EF4-FFF2-40B4-BE49-F238E27FC236}">
                <a16:creationId xmlns:a16="http://schemas.microsoft.com/office/drawing/2014/main" id="{F5859C00-7979-476E-8AD6-B765025FD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414" y="2721320"/>
            <a:ext cx="3770899" cy="3768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3450E9-12CF-4EB7-9C56-CDE552E6BDCB}"/>
              </a:ext>
            </a:extLst>
          </p:cNvPr>
          <p:cNvSpPr txBox="1"/>
          <p:nvPr/>
        </p:nvSpPr>
        <p:spPr>
          <a:xfrm>
            <a:off x="3200754" y="3292577"/>
            <a:ext cx="4689172" cy="2923877"/>
          </a:xfrm>
          <a:prstGeom prst="rect">
            <a:avLst/>
          </a:prstGeom>
          <a:noFill/>
        </p:spPr>
        <p:txBody>
          <a:bodyPr wrap="square" rtlCol="0">
            <a:spAutoFit/>
          </a:bodyPr>
          <a:lstStyle/>
          <a:p>
            <a:pPr marL="285750" indent="-285750">
              <a:buFont typeface="Arial" panose="020B0604020202020204" pitchFamily="34" charset="0"/>
              <a:buChar char="•"/>
            </a:pPr>
            <a:r>
              <a:rPr lang="en-US" sz="2300" dirty="0"/>
              <a:t>Read the first six letters A-F (Abigail Adams-First Ladies).</a:t>
            </a:r>
          </a:p>
          <a:p>
            <a:endParaRPr lang="en-US" sz="2300" dirty="0"/>
          </a:p>
          <a:p>
            <a:pPr marL="285750" indent="-285750">
              <a:buFont typeface="Arial" panose="020B0604020202020204" pitchFamily="34" charset="0"/>
              <a:buChar char="•"/>
            </a:pPr>
            <a:r>
              <a:rPr lang="en-US" sz="2300" dirty="0"/>
              <a:t>List examples of something special Abigail does.</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List other examples of women’s accomplishments.</a:t>
            </a:r>
          </a:p>
        </p:txBody>
      </p:sp>
      <p:sp>
        <p:nvSpPr>
          <p:cNvPr id="6" name="TextBox 5">
            <a:extLst>
              <a:ext uri="{FF2B5EF4-FFF2-40B4-BE49-F238E27FC236}">
                <a16:creationId xmlns:a16="http://schemas.microsoft.com/office/drawing/2014/main" id="{B4B611F1-630F-4E33-A1D6-AFE8CF27052D}"/>
              </a:ext>
            </a:extLst>
          </p:cNvPr>
          <p:cNvSpPr txBox="1"/>
          <p:nvPr/>
        </p:nvSpPr>
        <p:spPr>
          <a:xfrm>
            <a:off x="180975" y="0"/>
            <a:ext cx="8161658" cy="1384995"/>
          </a:xfrm>
          <a:prstGeom prst="rect">
            <a:avLst/>
          </a:prstGeom>
          <a:noFill/>
        </p:spPr>
        <p:txBody>
          <a:bodyPr wrap="none" rtlCol="0">
            <a:spAutoFit/>
          </a:bodyPr>
          <a:lstStyle/>
          <a:p>
            <a:r>
              <a:rPr lang="en-US" sz="2200" i="1" u="sng" dirty="0">
                <a:solidFill>
                  <a:srgbClr val="92D050"/>
                </a:solidFill>
              </a:rPr>
              <a:t>Essential Questions:</a:t>
            </a:r>
            <a:endParaRPr lang="en-US" sz="2200" i="1" dirty="0">
              <a:solidFill>
                <a:srgbClr val="92D050"/>
              </a:solidFill>
            </a:endParaRPr>
          </a:p>
          <a:p>
            <a:pPr lvl="0"/>
            <a:r>
              <a:rPr lang="en-US" sz="2200" i="1" dirty="0">
                <a:solidFill>
                  <a:srgbClr val="92D050"/>
                </a:solidFill>
              </a:rPr>
              <a:t>How does a letter (primary source) show how people lived a long time ago?</a:t>
            </a:r>
          </a:p>
          <a:p>
            <a:pPr lvl="0"/>
            <a:r>
              <a:rPr lang="en-US" sz="2200" i="1" dirty="0">
                <a:solidFill>
                  <a:srgbClr val="92D050"/>
                </a:solidFill>
              </a:rPr>
              <a:t>What sacrifices were made in times of war?</a:t>
            </a:r>
          </a:p>
          <a:p>
            <a:endParaRPr lang="en-US" dirty="0"/>
          </a:p>
        </p:txBody>
      </p:sp>
    </p:spTree>
    <p:extLst>
      <p:ext uri="{BB962C8B-B14F-4D97-AF65-F5344CB8AC3E}">
        <p14:creationId xmlns:p14="http://schemas.microsoft.com/office/powerpoint/2010/main" val="363601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heel(1)">
                                      <p:cBhvr>
                                        <p:cTn id="10" dur="2000"/>
                                        <p:tgtEl>
                                          <p:spTgt spid="4">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heel(1)">
                                      <p:cBhvr>
                                        <p:cTn id="13"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3305-6D1A-41CB-A722-7987C97B856C}"/>
              </a:ext>
            </a:extLst>
          </p:cNvPr>
          <p:cNvSpPr>
            <a:spLocks noGrp="1"/>
          </p:cNvSpPr>
          <p:nvPr>
            <p:ph type="title"/>
          </p:nvPr>
        </p:nvSpPr>
        <p:spPr/>
        <p:txBody>
          <a:bodyPr>
            <a:normAutofit fontScale="90000"/>
          </a:bodyPr>
          <a:lstStyle/>
          <a:p>
            <a:r>
              <a:rPr lang="en-US" dirty="0"/>
              <a:t>Braintree to Philadelphia: </a:t>
            </a:r>
            <a:br>
              <a:rPr lang="en-US" dirty="0"/>
            </a:br>
            <a:r>
              <a:rPr lang="en-US" dirty="0"/>
              <a:t>Adams’ Home to </a:t>
            </a:r>
            <a:br>
              <a:rPr lang="en-US" dirty="0"/>
            </a:br>
            <a:r>
              <a:rPr lang="en-US" dirty="0"/>
              <a:t>continental congress</a:t>
            </a:r>
          </a:p>
        </p:txBody>
      </p:sp>
      <p:pic>
        <p:nvPicPr>
          <p:cNvPr id="4098" name="Picture 2" descr="https://cdn.loc.gov/service/pnp/gsc/5a28000/5a28100/5a28122r.jpg#h=420&amp;w=539">
            <a:extLst>
              <a:ext uri="{FF2B5EF4-FFF2-40B4-BE49-F238E27FC236}">
                <a16:creationId xmlns:a16="http://schemas.microsoft.com/office/drawing/2014/main" id="{5E3AE9C9-F8F1-45D2-9CAE-7531B475A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9337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6C6630C-7A10-447A-80DB-73C440AB65F0}"/>
              </a:ext>
            </a:extLst>
          </p:cNvPr>
          <p:cNvSpPr/>
          <p:nvPr/>
        </p:nvSpPr>
        <p:spPr>
          <a:xfrm>
            <a:off x="511536" y="2390869"/>
            <a:ext cx="2055371" cy="215444"/>
          </a:xfrm>
          <a:prstGeom prst="rect">
            <a:avLst/>
          </a:prstGeom>
        </p:spPr>
        <p:txBody>
          <a:bodyPr wrap="none">
            <a:spAutoFit/>
          </a:bodyPr>
          <a:lstStyle/>
          <a:p>
            <a:r>
              <a:rPr lang="en-US" sz="800" dirty="0">
                <a:hlinkClick r:id="rId3"/>
              </a:rPr>
              <a:t>https://www.loc.gov/item/gsc1994010098/PP/</a:t>
            </a:r>
            <a:endParaRPr lang="en-US" sz="800" dirty="0"/>
          </a:p>
        </p:txBody>
      </p:sp>
      <p:pic>
        <p:nvPicPr>
          <p:cNvPr id="4102" name="Picture 6" descr="https://cdn.loc.gov/service/pnp/ppmsca/18100/18122v.jpg#h=802&amp;w=1024">
            <a:extLst>
              <a:ext uri="{FF2B5EF4-FFF2-40B4-BE49-F238E27FC236}">
                <a16:creationId xmlns:a16="http://schemas.microsoft.com/office/drawing/2014/main" id="{28FE824F-9D10-424F-8988-13F5E02BC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0336" y="220370"/>
            <a:ext cx="2579703" cy="20203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D0AD900-4320-4023-B725-F2315715B6CE}"/>
              </a:ext>
            </a:extLst>
          </p:cNvPr>
          <p:cNvSpPr/>
          <p:nvPr/>
        </p:nvSpPr>
        <p:spPr>
          <a:xfrm>
            <a:off x="9746315" y="2069068"/>
            <a:ext cx="1827744" cy="369332"/>
          </a:xfrm>
          <a:prstGeom prst="rect">
            <a:avLst/>
          </a:prstGeom>
        </p:spPr>
        <p:txBody>
          <a:bodyPr wrap="none">
            <a:spAutoFit/>
          </a:bodyPr>
          <a:lstStyle/>
          <a:p>
            <a:r>
              <a:rPr lang="en-US" sz="800" dirty="0">
                <a:hlinkClick r:id="rId5"/>
              </a:rPr>
              <a:t>https://www.loc.gov/item/2008679522</a:t>
            </a:r>
            <a:r>
              <a:rPr lang="en-US" dirty="0">
                <a:hlinkClick r:id="rId5"/>
              </a:rPr>
              <a:t>/</a:t>
            </a:r>
            <a:endParaRPr lang="en-US" dirty="0"/>
          </a:p>
        </p:txBody>
      </p:sp>
      <p:pic>
        <p:nvPicPr>
          <p:cNvPr id="6" name="Picture 5">
            <a:extLst>
              <a:ext uri="{FF2B5EF4-FFF2-40B4-BE49-F238E27FC236}">
                <a16:creationId xmlns:a16="http://schemas.microsoft.com/office/drawing/2014/main" id="{7D33FBD1-7993-4BBF-BEFE-BF4F3B42D582}"/>
              </a:ext>
            </a:extLst>
          </p:cNvPr>
          <p:cNvPicPr>
            <a:picLocks noChangeAspect="1"/>
          </p:cNvPicPr>
          <p:nvPr/>
        </p:nvPicPr>
        <p:blipFill>
          <a:blip r:embed="rId6"/>
          <a:stretch>
            <a:fillRect/>
          </a:stretch>
        </p:blipFill>
        <p:spPr>
          <a:xfrm>
            <a:off x="2707174" y="2517511"/>
            <a:ext cx="7622829" cy="4182143"/>
          </a:xfrm>
          <a:prstGeom prst="rect">
            <a:avLst/>
          </a:prstGeom>
        </p:spPr>
      </p:pic>
    </p:spTree>
    <p:extLst>
      <p:ext uri="{BB962C8B-B14F-4D97-AF65-F5344CB8AC3E}">
        <p14:creationId xmlns:p14="http://schemas.microsoft.com/office/powerpoint/2010/main" val="175184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F35BE4-E84E-4F61-A1C1-E26A6B4FCFBA}"/>
              </a:ext>
            </a:extLst>
          </p:cNvPr>
          <p:cNvPicPr>
            <a:picLocks noChangeAspect="1"/>
          </p:cNvPicPr>
          <p:nvPr/>
        </p:nvPicPr>
        <p:blipFill>
          <a:blip r:embed="rId2"/>
          <a:stretch>
            <a:fillRect/>
          </a:stretch>
        </p:blipFill>
        <p:spPr>
          <a:xfrm>
            <a:off x="2380890" y="526211"/>
            <a:ext cx="6386785" cy="6003985"/>
          </a:xfrm>
          <a:prstGeom prst="rect">
            <a:avLst/>
          </a:prstGeom>
          <a:solidFill>
            <a:schemeClr val="accent1">
              <a:lumMod val="40000"/>
              <a:lumOff val="60000"/>
            </a:schemeClr>
          </a:solidFill>
        </p:spPr>
      </p:pic>
    </p:spTree>
    <p:extLst>
      <p:ext uri="{BB962C8B-B14F-4D97-AF65-F5344CB8AC3E}">
        <p14:creationId xmlns:p14="http://schemas.microsoft.com/office/powerpoint/2010/main" val="3557290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F0EB8-4BC2-482B-9876-08AF121187B9}"/>
              </a:ext>
            </a:extLst>
          </p:cNvPr>
          <p:cNvPicPr>
            <a:picLocks noChangeAspect="1"/>
          </p:cNvPicPr>
          <p:nvPr/>
        </p:nvPicPr>
        <p:blipFill>
          <a:blip r:embed="rId2"/>
          <a:stretch>
            <a:fillRect/>
          </a:stretch>
        </p:blipFill>
        <p:spPr>
          <a:xfrm>
            <a:off x="290193" y="0"/>
            <a:ext cx="8396091" cy="3305816"/>
          </a:xfrm>
          <a:prstGeom prst="rect">
            <a:avLst/>
          </a:prstGeom>
        </p:spPr>
      </p:pic>
      <p:sp>
        <p:nvSpPr>
          <p:cNvPr id="4" name="Rectangle 3">
            <a:extLst>
              <a:ext uri="{FF2B5EF4-FFF2-40B4-BE49-F238E27FC236}">
                <a16:creationId xmlns:a16="http://schemas.microsoft.com/office/drawing/2014/main" id="{F7017F45-C02F-4368-8D37-BE5D6449E2F4}"/>
              </a:ext>
            </a:extLst>
          </p:cNvPr>
          <p:cNvSpPr/>
          <p:nvPr/>
        </p:nvSpPr>
        <p:spPr>
          <a:xfrm>
            <a:off x="2493403" y="3755038"/>
            <a:ext cx="7927305" cy="2424895"/>
          </a:xfrm>
          <a:prstGeom prst="rect">
            <a:avLst/>
          </a:prstGeom>
        </p:spPr>
        <p:txBody>
          <a:bodyPr wrap="square">
            <a:spAutoFit/>
          </a:bodyPr>
          <a:lstStyle/>
          <a:p>
            <a:pPr>
              <a:lnSpc>
                <a:spcPct val="115000"/>
              </a:lnSpc>
              <a:spcAft>
                <a:spcPts val="1000"/>
              </a:spcAft>
            </a:pPr>
            <a:r>
              <a:rPr lang="en-US" b="1" dirty="0">
                <a:latin typeface="Times New Roman" panose="02020603050405020304" pitchFamily="18" charset="0"/>
                <a:ea typeface="Times New Roman" panose="02020603050405020304" pitchFamily="18" charset="0"/>
              </a:rPr>
              <a:t>MODIFIED:</a:t>
            </a:r>
            <a:endParaRPr lang="en-US" dirty="0">
              <a:latin typeface="Times New Roman" panose="02020603050405020304" pitchFamily="18" charset="0"/>
              <a:ea typeface="Times New Roman" panose="02020603050405020304" pitchFamily="18" charset="0"/>
            </a:endParaRPr>
          </a:p>
          <a:p>
            <a:pPr>
              <a:lnSpc>
                <a:spcPct val="115000"/>
              </a:lnSpc>
              <a:spcAft>
                <a:spcPts val="1000"/>
              </a:spcAft>
            </a:pPr>
            <a:r>
              <a:rPr lang="en-US" dirty="0">
                <a:latin typeface="Times New Roman" panose="02020603050405020304" pitchFamily="18" charset="0"/>
                <a:ea typeface="Times New Roman" panose="02020603050405020304" pitchFamily="18" charset="0"/>
              </a:rPr>
              <a:t>Five weeks have past since I have heard from you. I would pay a $1.00 to hear from you, but then I would be only able to eat one meal a day for the next three weeks. Everyone is asking about you and what I have heard from you. I have only learned about you in the newspaper, and have told people I say that you have arrived. I know you love to write and will write me as soon as you feel it is safe. I hope you have arrived in Philadelphia and will write to me  soon.</a:t>
            </a:r>
          </a:p>
        </p:txBody>
      </p:sp>
      <p:pic>
        <p:nvPicPr>
          <p:cNvPr id="2050" name="Picture 2" descr="http://www.firstladies.org/biographies/images/AbigailAdams.jpg">
            <a:extLst>
              <a:ext uri="{FF2B5EF4-FFF2-40B4-BE49-F238E27FC236}">
                <a16:creationId xmlns:a16="http://schemas.microsoft.com/office/drawing/2014/main" id="{0E711626-C3EE-4B0F-BA45-F9A104667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201" y="346587"/>
            <a:ext cx="2219325"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4C9100C-9294-4F74-8589-EA71EA42B229}"/>
              </a:ext>
            </a:extLst>
          </p:cNvPr>
          <p:cNvSpPr/>
          <p:nvPr/>
        </p:nvSpPr>
        <p:spPr>
          <a:xfrm>
            <a:off x="7107089" y="3122753"/>
            <a:ext cx="5084911" cy="307777"/>
          </a:xfrm>
          <a:prstGeom prst="rect">
            <a:avLst/>
          </a:prstGeom>
        </p:spPr>
        <p:txBody>
          <a:bodyPr wrap="square">
            <a:spAutoFit/>
          </a:bodyPr>
          <a:lstStyle/>
          <a:p>
            <a:r>
              <a:rPr lang="en-US" sz="1400" dirty="0">
                <a:hlinkClick r:id="rId4"/>
              </a:rPr>
              <a:t>http://www.firstladies.org/biographies/firstladies.aspx?biography=2</a:t>
            </a:r>
            <a:endParaRPr lang="en-US" sz="1400" dirty="0"/>
          </a:p>
        </p:txBody>
      </p:sp>
      <p:sp>
        <p:nvSpPr>
          <p:cNvPr id="6" name="TextBox 5">
            <a:extLst>
              <a:ext uri="{FF2B5EF4-FFF2-40B4-BE49-F238E27FC236}">
                <a16:creationId xmlns:a16="http://schemas.microsoft.com/office/drawing/2014/main" id="{F93EAF6E-5215-423C-BE87-805755677B39}"/>
              </a:ext>
            </a:extLst>
          </p:cNvPr>
          <p:cNvSpPr txBox="1"/>
          <p:nvPr/>
        </p:nvSpPr>
        <p:spPr>
          <a:xfrm>
            <a:off x="5819775" y="714375"/>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39AB0D7C-890A-4C98-B0EC-40F710199292}"/>
              </a:ext>
            </a:extLst>
          </p:cNvPr>
          <p:cNvPicPr>
            <a:picLocks noChangeAspect="1"/>
          </p:cNvPicPr>
          <p:nvPr/>
        </p:nvPicPr>
        <p:blipFill>
          <a:blip r:embed="rId5"/>
          <a:stretch>
            <a:fillRect/>
          </a:stretch>
        </p:blipFill>
        <p:spPr>
          <a:xfrm>
            <a:off x="2371258" y="0"/>
            <a:ext cx="7449483" cy="6858000"/>
          </a:xfrm>
          <a:prstGeom prst="rect">
            <a:avLst/>
          </a:prstGeom>
        </p:spPr>
      </p:pic>
    </p:spTree>
    <p:extLst>
      <p:ext uri="{BB962C8B-B14F-4D97-AF65-F5344CB8AC3E}">
        <p14:creationId xmlns:p14="http://schemas.microsoft.com/office/powerpoint/2010/main" val="2775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85F769-14FB-4A3E-8E38-DD941344CEDD}"/>
              </a:ext>
            </a:extLst>
          </p:cNvPr>
          <p:cNvSpPr/>
          <p:nvPr/>
        </p:nvSpPr>
        <p:spPr>
          <a:xfrm>
            <a:off x="153977" y="424274"/>
            <a:ext cx="6096000" cy="5525102"/>
          </a:xfrm>
          <a:prstGeom prst="rect">
            <a:avLst/>
          </a:prstGeom>
        </p:spPr>
        <p:txBody>
          <a:bodyPr>
            <a:spAutoFit/>
          </a:bodyPr>
          <a:lstStyle/>
          <a:p>
            <a:pPr>
              <a:lnSpc>
                <a:spcPct val="115000"/>
              </a:lnSpc>
              <a:spcAft>
                <a:spcPts val="1000"/>
              </a:spcAft>
            </a:pPr>
            <a:r>
              <a:rPr lang="en-US" dirty="0">
                <a:latin typeface="Times New Roman" panose="02020603050405020304" pitchFamily="18" charset="0"/>
                <a:ea typeface="Times New Roman" panose="02020603050405020304" pitchFamily="18" charset="0"/>
              </a:rPr>
              <a:t>September 16, 1774 (Excerpt)</a:t>
            </a:r>
          </a:p>
          <a:p>
            <a:r>
              <a:rPr lang="en-US" dirty="0">
                <a:solidFill>
                  <a:srgbClr val="000000"/>
                </a:solidFill>
                <a:latin typeface="Times New Roman" panose="02020603050405020304" pitchFamily="18" charset="0"/>
                <a:ea typeface="Times New Roman" panose="02020603050405020304" pitchFamily="18" charset="0"/>
              </a:rPr>
              <a:t>I am rejoiced to hear you are well; I want to know many more </a:t>
            </a:r>
            <a:r>
              <a:rPr lang="en-US" dirty="0" err="1">
                <a:solidFill>
                  <a:srgbClr val="000000"/>
                </a:solidFill>
                <a:latin typeface="Times New Roman" panose="02020603050405020304" pitchFamily="18" charset="0"/>
                <a:ea typeface="Times New Roman" panose="02020603050405020304" pitchFamily="18" charset="0"/>
              </a:rPr>
              <a:t>perticuliars</a:t>
            </a:r>
            <a:r>
              <a:rPr lang="en-US" dirty="0">
                <a:solidFill>
                  <a:srgbClr val="000000"/>
                </a:solidFill>
                <a:latin typeface="Times New Roman" panose="02020603050405020304" pitchFamily="18" charset="0"/>
                <a:ea typeface="Times New Roman" panose="02020603050405020304" pitchFamily="18" charset="0"/>
              </a:rPr>
              <a:t> than you wrote me, and hope soon to hear from you again. I dare not trust myself with the thought of how long you may </a:t>
            </a:r>
            <a:r>
              <a:rPr lang="en-US" strike="sngStrike" dirty="0">
                <a:solidFill>
                  <a:srgbClr val="0000AA"/>
                </a:solidFill>
                <a:latin typeface="Times New Roman" panose="02020603050405020304" pitchFamily="18" charset="0"/>
                <a:ea typeface="Times New Roman" panose="02020603050405020304" pitchFamily="18" charset="0"/>
              </a:rPr>
              <a:t> [</a:t>
            </a:r>
            <a:r>
              <a:rPr lang="en-US" i="1" strike="sngStrike" dirty="0">
                <a:solidFill>
                  <a:srgbClr val="0000AA"/>
                </a:solidFill>
                <a:latin typeface="Times New Roman" panose="02020603050405020304" pitchFamily="18" charset="0"/>
                <a:ea typeface="Times New Roman" panose="02020603050405020304" pitchFamily="18" charset="0"/>
              </a:rPr>
              <a:t>illegible</a:t>
            </a:r>
            <a:r>
              <a:rPr lang="en-US" strike="sngStrike" dirty="0">
                <a:solidFill>
                  <a:srgbClr val="0000AA"/>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 perhaps be absent. I only count the weeks already past, and they amount to 5. I am not so lonely as I should have been, without my two </a:t>
            </a:r>
            <a:r>
              <a:rPr lang="en-US" dirty="0" err="1">
                <a:solidFill>
                  <a:srgbClr val="000000"/>
                </a:solidFill>
                <a:latin typeface="Times New Roman" panose="02020603050405020304" pitchFamily="18" charset="0"/>
                <a:ea typeface="Times New Roman" panose="02020603050405020304" pitchFamily="18" charset="0"/>
              </a:rPr>
              <a:t>Neighbours</a:t>
            </a:r>
            <a:r>
              <a:rPr lang="en-US" dirty="0">
                <a:solidFill>
                  <a:srgbClr val="000000"/>
                </a:solidFill>
                <a:latin typeface="Times New Roman" panose="02020603050405020304" pitchFamily="18" charset="0"/>
                <a:ea typeface="Times New Roman" panose="02020603050405020304" pitchFamily="18" charset="0"/>
              </a:rPr>
              <a:t>. We make a table full at meal times, all the rest of their </a:t>
            </a:r>
            <a:r>
              <a:rPr lang="en-US" dirty="0">
                <a:solidFill>
                  <a:srgbClr val="666666"/>
                </a:solidFill>
                <a:latin typeface="Times New Roman" panose="02020603050405020304" pitchFamily="18" charset="0"/>
                <a:ea typeface="Times New Roman" panose="02020603050405020304" pitchFamily="18" charset="0"/>
              </a:rPr>
              <a:t>time</a:t>
            </a:r>
            <a:r>
              <a:rPr lang="en-US" dirty="0">
                <a:solidFill>
                  <a:srgbClr val="000000"/>
                </a:solidFill>
                <a:latin typeface="Times New Roman" panose="02020603050405020304" pitchFamily="18" charset="0"/>
                <a:ea typeface="Times New Roman" panose="02020603050405020304" pitchFamily="18" charset="0"/>
              </a:rPr>
              <a:t> they spend in the office. Never were two </a:t>
            </a:r>
            <a:r>
              <a:rPr lang="en-US" strike="sngStrike" dirty="0">
                <a:solidFill>
                  <a:srgbClr val="000000"/>
                </a:solidFill>
                <a:latin typeface="Times New Roman" panose="02020603050405020304" pitchFamily="18" charset="0"/>
                <a:ea typeface="Times New Roman" panose="02020603050405020304" pitchFamily="18" charset="0"/>
              </a:rPr>
              <a:t>borders</a:t>
            </a:r>
            <a:r>
              <a:rPr lang="en-US" dirty="0">
                <a:solidFill>
                  <a:srgbClr val="000000"/>
                </a:solidFill>
                <a:latin typeface="Times New Roman" panose="02020603050405020304" pitchFamily="18" charset="0"/>
                <a:ea typeface="Times New Roman" panose="02020603050405020304" pitchFamily="18" charset="0"/>
              </a:rPr>
              <a:t> persons who gave a family less trouble than they do. It is at last determined that Mr. Rice keep the School here. Indeed he has kept ever since he has been here, but not with any expectation that He should be continued, but the people finding no small difference between him and his predecessor chose he should be continued. I have not sent Johnny. He goes very steadily to Mr. </a:t>
            </a:r>
            <a:r>
              <a:rPr lang="en-US" dirty="0" err="1">
                <a:solidFill>
                  <a:srgbClr val="000000"/>
                </a:solidFill>
                <a:latin typeface="Times New Roman" panose="02020603050405020304" pitchFamily="18" charset="0"/>
                <a:ea typeface="Times New Roman" panose="02020603050405020304" pitchFamily="18" charset="0"/>
              </a:rPr>
              <a:t>Thaxter</a:t>
            </a:r>
            <a:r>
              <a:rPr lang="en-US" dirty="0">
                <a:solidFill>
                  <a:srgbClr val="000000"/>
                </a:solidFill>
                <a:latin typeface="Times New Roman" panose="02020603050405020304" pitchFamily="18" charset="0"/>
                <a:ea typeface="Times New Roman" panose="02020603050405020304" pitchFamily="18" charset="0"/>
              </a:rPr>
              <a:t> who I believe takes very good care of him, and as they seem to have a </a:t>
            </a:r>
            <a:r>
              <a:rPr lang="en-US" dirty="0" err="1">
                <a:solidFill>
                  <a:srgbClr val="000000"/>
                </a:solidFill>
                <a:latin typeface="Times New Roman" panose="02020603050405020304" pitchFamily="18" charset="0"/>
                <a:ea typeface="Times New Roman" panose="02020603050405020304" pitchFamily="18" charset="0"/>
              </a:rPr>
              <a:t>likeing</a:t>
            </a:r>
            <a:r>
              <a:rPr lang="en-US" dirty="0">
                <a:solidFill>
                  <a:srgbClr val="000000"/>
                </a:solidFill>
                <a:latin typeface="Times New Roman" panose="02020603050405020304" pitchFamily="18" charset="0"/>
                <a:ea typeface="Times New Roman" panose="02020603050405020304" pitchFamily="18" charset="0"/>
              </a:rPr>
              <a:t> to each other believe it will be best to continue him with him. However when you return we can then consult what will be best…</a:t>
            </a:r>
            <a:endParaRPr lang="en-US" dirty="0"/>
          </a:p>
        </p:txBody>
      </p:sp>
      <p:sp>
        <p:nvSpPr>
          <p:cNvPr id="8" name="Rectangle 7">
            <a:extLst>
              <a:ext uri="{FF2B5EF4-FFF2-40B4-BE49-F238E27FC236}">
                <a16:creationId xmlns:a16="http://schemas.microsoft.com/office/drawing/2014/main" id="{C894D69D-2A39-4A50-A386-2CB1B5D083EC}"/>
              </a:ext>
            </a:extLst>
          </p:cNvPr>
          <p:cNvSpPr/>
          <p:nvPr/>
        </p:nvSpPr>
        <p:spPr>
          <a:xfrm>
            <a:off x="6478438" y="763915"/>
            <a:ext cx="5454770" cy="4654736"/>
          </a:xfrm>
          <a:prstGeom prst="rect">
            <a:avLst/>
          </a:prstGeom>
        </p:spPr>
        <p:txBody>
          <a:bodyPr wrap="square">
            <a:spAutoFit/>
          </a:bodyPr>
          <a:lstStyle/>
          <a:p>
            <a:pPr>
              <a:lnSpc>
                <a:spcPct val="115000"/>
              </a:lnSpc>
              <a:spcAft>
                <a:spcPts val="1000"/>
              </a:spcAft>
            </a:pPr>
            <a:r>
              <a:rPr lang="en-US" b="1" dirty="0">
                <a:latin typeface="Times New Roman" panose="02020603050405020304" pitchFamily="18" charset="0"/>
                <a:ea typeface="Times New Roman" panose="02020603050405020304" pitchFamily="18" charset="0"/>
              </a:rPr>
              <a:t>MODIFIED:</a:t>
            </a:r>
            <a:endParaRPr lang="en-US" dirty="0">
              <a:latin typeface="Times New Roman" panose="02020603050405020304" pitchFamily="18" charset="0"/>
              <a:ea typeface="Times New Roman" panose="02020603050405020304" pitchFamily="18" charset="0"/>
            </a:endParaRPr>
          </a:p>
          <a:p>
            <a:pPr>
              <a:lnSpc>
                <a:spcPct val="115000"/>
              </a:lnSpc>
              <a:spcAft>
                <a:spcPts val="1000"/>
              </a:spcAft>
            </a:pPr>
            <a:r>
              <a:rPr lang="en-US" dirty="0">
                <a:latin typeface="Times New Roman" panose="02020603050405020304" pitchFamily="18" charset="0"/>
                <a:ea typeface="Times New Roman" panose="02020603050405020304" pitchFamily="18" charset="0"/>
              </a:rPr>
              <a:t>I am so happy to hear you are well. I want to know more about what is going on than what you wrote me in your last letter and hope to hear from you again. I can’t think about how long you will be gone. I have only counted the weeks that have past, and it has been five weeks. I am not as lonely because I have two neighbors. We eat meals together and the rest of the time they spend in the office. They rarely bother me. Mr. Rice is teaching at a school here and has continued to do so even if people see no difference between him and the last teacher. I have not sent Johnny to school. He goes often to Mr. </a:t>
            </a:r>
            <a:r>
              <a:rPr lang="en-US" dirty="0" err="1">
                <a:latin typeface="Times New Roman" panose="02020603050405020304" pitchFamily="18" charset="0"/>
                <a:ea typeface="Times New Roman" panose="02020603050405020304" pitchFamily="18" charset="0"/>
              </a:rPr>
              <a:t>Thaxter</a:t>
            </a:r>
            <a:r>
              <a:rPr lang="en-US" dirty="0">
                <a:latin typeface="Times New Roman" panose="02020603050405020304" pitchFamily="18" charset="0"/>
                <a:ea typeface="Times New Roman" panose="02020603050405020304" pitchFamily="18" charset="0"/>
              </a:rPr>
              <a:t> who I believe takes very good care of him. However, when you return we can then consult what will be best…</a:t>
            </a:r>
          </a:p>
        </p:txBody>
      </p:sp>
      <p:pic>
        <p:nvPicPr>
          <p:cNvPr id="3" name="Picture 2">
            <a:extLst>
              <a:ext uri="{FF2B5EF4-FFF2-40B4-BE49-F238E27FC236}">
                <a16:creationId xmlns:a16="http://schemas.microsoft.com/office/drawing/2014/main" id="{D99C28FD-DE9E-430F-9326-88D8E6B40EAC}"/>
              </a:ext>
            </a:extLst>
          </p:cNvPr>
          <p:cNvPicPr>
            <a:picLocks noChangeAspect="1"/>
          </p:cNvPicPr>
          <p:nvPr/>
        </p:nvPicPr>
        <p:blipFill>
          <a:blip r:embed="rId2"/>
          <a:stretch>
            <a:fillRect/>
          </a:stretch>
        </p:blipFill>
        <p:spPr>
          <a:xfrm>
            <a:off x="153978" y="648481"/>
            <a:ext cx="12038022" cy="5561038"/>
          </a:xfrm>
          <a:prstGeom prst="rect">
            <a:avLst/>
          </a:prstGeom>
        </p:spPr>
      </p:pic>
    </p:spTree>
    <p:extLst>
      <p:ext uri="{BB962C8B-B14F-4D97-AF65-F5344CB8AC3E}">
        <p14:creationId xmlns:p14="http://schemas.microsoft.com/office/powerpoint/2010/main" val="382961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158EC-285A-4D2D-BF3E-573CA3CFDA26}"/>
              </a:ext>
            </a:extLst>
          </p:cNvPr>
          <p:cNvSpPr>
            <a:spLocks noGrp="1"/>
          </p:cNvSpPr>
          <p:nvPr>
            <p:ph type="title"/>
          </p:nvPr>
        </p:nvSpPr>
        <p:spPr>
          <a:xfrm>
            <a:off x="739974" y="5716503"/>
            <a:ext cx="4486656" cy="1141497"/>
          </a:xfrm>
        </p:spPr>
        <p:txBody>
          <a:bodyPr/>
          <a:lstStyle/>
          <a:p>
            <a:r>
              <a:rPr lang="en-US" dirty="0"/>
              <a:t>Contextualization</a:t>
            </a:r>
          </a:p>
        </p:txBody>
      </p:sp>
      <p:sp>
        <p:nvSpPr>
          <p:cNvPr id="6" name="Content Placeholder 5">
            <a:extLst>
              <a:ext uri="{FF2B5EF4-FFF2-40B4-BE49-F238E27FC236}">
                <a16:creationId xmlns:a16="http://schemas.microsoft.com/office/drawing/2014/main" id="{78589585-6AF3-4BED-89AF-F271B0AD5D69}"/>
              </a:ext>
            </a:extLst>
          </p:cNvPr>
          <p:cNvSpPr>
            <a:spLocks noGrp="1"/>
          </p:cNvSpPr>
          <p:nvPr>
            <p:ph idx="1"/>
          </p:nvPr>
        </p:nvSpPr>
        <p:spPr>
          <a:xfrm>
            <a:off x="499181" y="941263"/>
            <a:ext cx="5472993" cy="5248656"/>
          </a:xfrm>
        </p:spPr>
        <p:txBody>
          <a:bodyPr>
            <a:normAutofit/>
          </a:bodyPr>
          <a:lstStyle/>
          <a:p>
            <a:endParaRPr lang="en-US" sz="2200" dirty="0"/>
          </a:p>
          <a:p>
            <a:r>
              <a:rPr lang="en-US" sz="2200" dirty="0"/>
              <a:t>Is Abigail upset? Why?</a:t>
            </a:r>
          </a:p>
          <a:p>
            <a:r>
              <a:rPr lang="en-US" sz="2200" dirty="0"/>
              <a:t>What does Abigail want to know?</a:t>
            </a:r>
          </a:p>
          <a:p>
            <a:r>
              <a:rPr lang="en-US" sz="2200" dirty="0"/>
              <a:t>How many days later was the second letter received?</a:t>
            </a:r>
          </a:p>
          <a:p>
            <a:r>
              <a:rPr lang="en-US" sz="2200" dirty="0"/>
              <a:t>Is the second letter different from the first? Why or why not?</a:t>
            </a:r>
          </a:p>
          <a:p>
            <a:r>
              <a:rPr lang="en-US" sz="2200" dirty="0"/>
              <a:t>Is Abigail still upset? How do you know?</a:t>
            </a:r>
          </a:p>
          <a:p>
            <a:r>
              <a:rPr lang="en-US" sz="2200" dirty="0"/>
              <a:t>How long has John been gone?</a:t>
            </a:r>
          </a:p>
          <a:p>
            <a:r>
              <a:rPr lang="en-US" sz="2200" dirty="0"/>
              <a:t>What has been happening around her?</a:t>
            </a:r>
          </a:p>
          <a:p>
            <a:r>
              <a:rPr lang="en-US" sz="2200" dirty="0"/>
              <a:t>What evidence supports that activity?</a:t>
            </a:r>
          </a:p>
        </p:txBody>
      </p:sp>
      <p:sp>
        <p:nvSpPr>
          <p:cNvPr id="8" name="TextBox 7">
            <a:extLst>
              <a:ext uri="{FF2B5EF4-FFF2-40B4-BE49-F238E27FC236}">
                <a16:creationId xmlns:a16="http://schemas.microsoft.com/office/drawing/2014/main" id="{C99210F3-952A-40A1-869D-1D90DA57D60F}"/>
              </a:ext>
            </a:extLst>
          </p:cNvPr>
          <p:cNvSpPr txBox="1"/>
          <p:nvPr/>
        </p:nvSpPr>
        <p:spPr>
          <a:xfrm>
            <a:off x="7175092" y="628233"/>
            <a:ext cx="4188542" cy="2800767"/>
          </a:xfrm>
          <a:prstGeom prst="rect">
            <a:avLst/>
          </a:prstGeom>
          <a:noFill/>
        </p:spPr>
        <p:txBody>
          <a:bodyPr wrap="square" rtlCol="0">
            <a:spAutoFit/>
          </a:bodyPr>
          <a:lstStyle/>
          <a:p>
            <a:r>
              <a:rPr lang="en-US" sz="2200" dirty="0"/>
              <a:t>Think about women you know in your life. What do these women do for you? Are any of those tasks the same as Abigail?</a:t>
            </a:r>
          </a:p>
          <a:p>
            <a:endParaRPr lang="en-US" sz="2200" dirty="0"/>
          </a:p>
          <a:p>
            <a:r>
              <a:rPr lang="en-US" sz="2200" dirty="0"/>
              <a:t>Recall a time when you or someone you know had to travel away from the families.</a:t>
            </a:r>
          </a:p>
        </p:txBody>
      </p:sp>
      <p:sp>
        <p:nvSpPr>
          <p:cNvPr id="7" name="Title 4">
            <a:extLst>
              <a:ext uri="{FF2B5EF4-FFF2-40B4-BE49-F238E27FC236}">
                <a16:creationId xmlns:a16="http://schemas.microsoft.com/office/drawing/2014/main" id="{9B45AC8F-F3A0-42C7-9DE3-306A804BD96D}"/>
              </a:ext>
            </a:extLst>
          </p:cNvPr>
          <p:cNvSpPr txBox="1">
            <a:spLocks/>
          </p:cNvSpPr>
          <p:nvPr/>
        </p:nvSpPr>
        <p:spPr bwMode="blackWhite">
          <a:xfrm>
            <a:off x="828366" y="161987"/>
            <a:ext cx="4486656" cy="1141497"/>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dirty="0"/>
              <a:t>Close reading</a:t>
            </a:r>
          </a:p>
        </p:txBody>
      </p:sp>
      <p:sp>
        <p:nvSpPr>
          <p:cNvPr id="9" name="Title 4">
            <a:extLst>
              <a:ext uri="{FF2B5EF4-FFF2-40B4-BE49-F238E27FC236}">
                <a16:creationId xmlns:a16="http://schemas.microsoft.com/office/drawing/2014/main" id="{D67B0C5F-B3D3-4DF7-B46E-0545E4C04E8D}"/>
              </a:ext>
            </a:extLst>
          </p:cNvPr>
          <p:cNvSpPr txBox="1">
            <a:spLocks/>
          </p:cNvSpPr>
          <p:nvPr/>
        </p:nvSpPr>
        <p:spPr bwMode="blackWhite">
          <a:xfrm>
            <a:off x="7026035" y="4055375"/>
            <a:ext cx="4486656" cy="1141497"/>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dirty="0"/>
              <a:t>Historical empathy: making connections</a:t>
            </a:r>
          </a:p>
        </p:txBody>
      </p:sp>
    </p:spTree>
    <p:extLst>
      <p:ext uri="{BB962C8B-B14F-4D97-AF65-F5344CB8AC3E}">
        <p14:creationId xmlns:p14="http://schemas.microsoft.com/office/powerpoint/2010/main" val="11482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DC8C-F843-44A1-BFA6-0A65B8F6D590}"/>
              </a:ext>
            </a:extLst>
          </p:cNvPr>
          <p:cNvSpPr>
            <a:spLocks noGrp="1"/>
          </p:cNvSpPr>
          <p:nvPr>
            <p:ph type="title"/>
          </p:nvPr>
        </p:nvSpPr>
        <p:spPr/>
        <p:txBody>
          <a:bodyPr/>
          <a:lstStyle/>
          <a:p>
            <a:r>
              <a:rPr lang="en-US" dirty="0"/>
              <a:t>BREAK TIME! (5 mins)</a:t>
            </a:r>
          </a:p>
        </p:txBody>
      </p:sp>
    </p:spTree>
    <p:extLst>
      <p:ext uri="{BB962C8B-B14F-4D97-AF65-F5344CB8AC3E}">
        <p14:creationId xmlns:p14="http://schemas.microsoft.com/office/powerpoint/2010/main" val="314709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A452CD-24E9-4949-8078-2D8D4872ADCA}"/>
              </a:ext>
            </a:extLst>
          </p:cNvPr>
          <p:cNvSpPr>
            <a:spLocks noGrp="1"/>
          </p:cNvSpPr>
          <p:nvPr>
            <p:ph type="title"/>
          </p:nvPr>
        </p:nvSpPr>
        <p:spPr>
          <a:xfrm>
            <a:off x="724619" y="1268084"/>
            <a:ext cx="4566709" cy="2117242"/>
          </a:xfrm>
        </p:spPr>
        <p:txBody>
          <a:bodyPr>
            <a:normAutofit/>
          </a:bodyPr>
          <a:lstStyle/>
          <a:p>
            <a:r>
              <a:rPr lang="en-US" sz="2800" i="1" dirty="0"/>
              <a:t>Women in </a:t>
            </a:r>
            <a:br>
              <a:rPr lang="en-US" sz="2800" i="1" dirty="0"/>
            </a:br>
            <a:r>
              <a:rPr lang="en-US" sz="2800" i="1" dirty="0"/>
              <a:t>American history </a:t>
            </a:r>
            <a:br>
              <a:rPr lang="en-US" sz="2800" dirty="0"/>
            </a:br>
            <a:r>
              <a:rPr lang="en-US" sz="2800" dirty="0"/>
              <a:t>Lesson Debrief</a:t>
            </a:r>
          </a:p>
        </p:txBody>
      </p:sp>
      <p:sp>
        <p:nvSpPr>
          <p:cNvPr id="5" name="Content Placeholder 4">
            <a:extLst>
              <a:ext uri="{FF2B5EF4-FFF2-40B4-BE49-F238E27FC236}">
                <a16:creationId xmlns:a16="http://schemas.microsoft.com/office/drawing/2014/main" id="{D82E7682-A8BE-4E0D-9CC1-0267BC813675}"/>
              </a:ext>
            </a:extLst>
          </p:cNvPr>
          <p:cNvSpPr>
            <a:spLocks noGrp="1"/>
          </p:cNvSpPr>
          <p:nvPr>
            <p:ph idx="1"/>
          </p:nvPr>
        </p:nvSpPr>
        <p:spPr>
          <a:xfrm>
            <a:off x="6466936" y="882310"/>
            <a:ext cx="5455920" cy="5248656"/>
          </a:xfrm>
        </p:spPr>
        <p:txBody>
          <a:bodyPr>
            <a:noAutofit/>
          </a:bodyPr>
          <a:lstStyle/>
          <a:p>
            <a:r>
              <a:rPr lang="en-US" sz="2800" dirty="0"/>
              <a:t>How can these sources/strategies be useful in your classroom?</a:t>
            </a:r>
          </a:p>
          <a:p>
            <a:endParaRPr lang="en-US" sz="2800" dirty="0"/>
          </a:p>
          <a:p>
            <a:r>
              <a:rPr lang="en-US" sz="2800" dirty="0"/>
              <a:t>What did you learn today that you didn’t know before?</a:t>
            </a:r>
          </a:p>
          <a:p>
            <a:endParaRPr lang="en-US" sz="2800" dirty="0"/>
          </a:p>
          <a:p>
            <a:r>
              <a:rPr lang="en-US" sz="2800" dirty="0"/>
              <a:t>What kinds of sources (primary or secondary) will you bring back to your classroom? Where will you find them?</a:t>
            </a:r>
          </a:p>
        </p:txBody>
      </p:sp>
      <p:pic>
        <p:nvPicPr>
          <p:cNvPr id="2050" name="Picture 2" descr="History Clip Art Pictures">
            <a:extLst>
              <a:ext uri="{FF2B5EF4-FFF2-40B4-BE49-F238E27FC236}">
                <a16:creationId xmlns:a16="http://schemas.microsoft.com/office/drawing/2014/main" id="{A403D291-36EA-4906-94C7-A3D1DF513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084" y="3653198"/>
            <a:ext cx="28765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974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CEC2-81F3-4B2F-8609-12E051C92322}"/>
              </a:ext>
            </a:extLst>
          </p:cNvPr>
          <p:cNvSpPr>
            <a:spLocks noGrp="1"/>
          </p:cNvSpPr>
          <p:nvPr>
            <p:ph type="title"/>
          </p:nvPr>
        </p:nvSpPr>
        <p:spPr/>
        <p:txBody>
          <a:bodyPr/>
          <a:lstStyle/>
          <a:p>
            <a:r>
              <a:rPr lang="en-US" dirty="0"/>
              <a:t>Welcome Back: Dr. Roger Smith</a:t>
            </a:r>
          </a:p>
        </p:txBody>
      </p:sp>
      <p:pic>
        <p:nvPicPr>
          <p:cNvPr id="2050" name="Picture 2" descr="Image result for roger smith colonial research associates">
            <a:extLst>
              <a:ext uri="{FF2B5EF4-FFF2-40B4-BE49-F238E27FC236}">
                <a16:creationId xmlns:a16="http://schemas.microsoft.com/office/drawing/2014/main" id="{8ED75541-F45C-4891-B488-CFC980084C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7743" y="2543742"/>
            <a:ext cx="3006785" cy="30067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AC33E80-7E5F-4CF7-8B20-F420E4FF075A}"/>
              </a:ext>
            </a:extLst>
          </p:cNvPr>
          <p:cNvSpPr/>
          <p:nvPr/>
        </p:nvSpPr>
        <p:spPr>
          <a:xfrm>
            <a:off x="872142" y="5657025"/>
            <a:ext cx="2717988" cy="369332"/>
          </a:xfrm>
          <a:prstGeom prst="rect">
            <a:avLst/>
          </a:prstGeom>
        </p:spPr>
        <p:txBody>
          <a:bodyPr wrap="none">
            <a:spAutoFit/>
          </a:bodyPr>
          <a:lstStyle/>
          <a:p>
            <a:r>
              <a:rPr lang="en-US" dirty="0"/>
              <a:t>http://www.colonialra.com/</a:t>
            </a:r>
          </a:p>
        </p:txBody>
      </p:sp>
      <p:pic>
        <p:nvPicPr>
          <p:cNvPr id="2052" name="Picture 4" descr="https://i1.wp.com/www.colonialra.com/wp-content/uploads/2019/03/20170423_181908.jpg?resize=300%2C225">
            <a:extLst>
              <a:ext uri="{FF2B5EF4-FFF2-40B4-BE49-F238E27FC236}">
                <a16:creationId xmlns:a16="http://schemas.microsoft.com/office/drawing/2014/main" id="{C497AF6A-75E8-487A-B49B-A3A2E450B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689152"/>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E744683-F796-43A0-AE13-32B6C3AF1FA7}"/>
              </a:ext>
            </a:extLst>
          </p:cNvPr>
          <p:cNvPicPr>
            <a:picLocks noChangeAspect="1"/>
          </p:cNvPicPr>
          <p:nvPr/>
        </p:nvPicPr>
        <p:blipFill>
          <a:blip r:embed="rId4"/>
          <a:stretch>
            <a:fillRect/>
          </a:stretch>
        </p:blipFill>
        <p:spPr>
          <a:xfrm>
            <a:off x="3881794" y="3262733"/>
            <a:ext cx="8008282" cy="2763624"/>
          </a:xfrm>
          <a:prstGeom prst="rect">
            <a:avLst/>
          </a:prstGeom>
        </p:spPr>
      </p:pic>
    </p:spTree>
    <p:extLst>
      <p:ext uri="{BB962C8B-B14F-4D97-AF65-F5344CB8AC3E}">
        <p14:creationId xmlns:p14="http://schemas.microsoft.com/office/powerpoint/2010/main" val="250609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A67DC-0D1C-41BE-A254-C6659E878F10}"/>
              </a:ext>
            </a:extLst>
          </p:cNvPr>
          <p:cNvSpPr>
            <a:spLocks noGrp="1"/>
          </p:cNvSpPr>
          <p:nvPr>
            <p:ph type="title"/>
          </p:nvPr>
        </p:nvSpPr>
        <p:spPr>
          <a:xfrm>
            <a:off x="2069747" y="76171"/>
            <a:ext cx="7729728" cy="1188720"/>
          </a:xfrm>
        </p:spPr>
        <p:txBody>
          <a:bodyPr/>
          <a:lstStyle/>
          <a:p>
            <a:r>
              <a:rPr lang="en-US" dirty="0"/>
              <a:t>Lesson Plan #1 Debrief</a:t>
            </a:r>
          </a:p>
        </p:txBody>
      </p:sp>
      <p:sp>
        <p:nvSpPr>
          <p:cNvPr id="6" name="Content Placeholder 5">
            <a:extLst>
              <a:ext uri="{FF2B5EF4-FFF2-40B4-BE49-F238E27FC236}">
                <a16:creationId xmlns:a16="http://schemas.microsoft.com/office/drawing/2014/main" id="{AA075B27-4D7F-4196-B170-FB35553364B1}"/>
              </a:ext>
            </a:extLst>
          </p:cNvPr>
          <p:cNvSpPr>
            <a:spLocks noGrp="1"/>
          </p:cNvSpPr>
          <p:nvPr>
            <p:ph idx="1"/>
          </p:nvPr>
        </p:nvSpPr>
        <p:spPr>
          <a:xfrm>
            <a:off x="505853" y="1939305"/>
            <a:ext cx="3971256" cy="4245835"/>
          </a:xfrm>
        </p:spPr>
        <p:txBody>
          <a:bodyPr>
            <a:noAutofit/>
          </a:bodyPr>
          <a:lstStyle/>
          <a:p>
            <a:pPr marL="0" indent="0" algn="ctr">
              <a:buNone/>
            </a:pPr>
            <a:r>
              <a:rPr lang="en-US" sz="2000" dirty="0"/>
              <a:t>AT YOUR TABLES:</a:t>
            </a:r>
          </a:p>
          <a:p>
            <a:pPr marL="0" indent="0" algn="ctr">
              <a:buNone/>
            </a:pPr>
            <a:endParaRPr lang="en-US" sz="2000" dirty="0"/>
          </a:p>
          <a:p>
            <a:r>
              <a:rPr lang="en-US" sz="2000" dirty="0"/>
              <a:t>Share your “Reflections Worksheet”</a:t>
            </a:r>
          </a:p>
          <a:p>
            <a:r>
              <a:rPr lang="en-US" sz="2000" dirty="0"/>
              <a:t>Share evidence of your lesson</a:t>
            </a:r>
          </a:p>
          <a:p>
            <a:r>
              <a:rPr lang="en-US" sz="2000" i="1" dirty="0"/>
              <a:t>Time permitting: </a:t>
            </a:r>
            <a:r>
              <a:rPr lang="en-US" sz="2000" dirty="0"/>
              <a:t>Visit with a teacher who implemented the same lesson as you and share reflections</a:t>
            </a:r>
          </a:p>
          <a:p>
            <a:r>
              <a:rPr lang="en-US" sz="2000" dirty="0"/>
              <a:t>What does FLCHE need to know?</a:t>
            </a:r>
          </a:p>
        </p:txBody>
      </p:sp>
      <p:pic>
        <p:nvPicPr>
          <p:cNvPr id="7" name="Picture 6">
            <a:extLst>
              <a:ext uri="{FF2B5EF4-FFF2-40B4-BE49-F238E27FC236}">
                <a16:creationId xmlns:a16="http://schemas.microsoft.com/office/drawing/2014/main" id="{81595103-7C6B-4330-92A5-C371449AD496}"/>
              </a:ext>
            </a:extLst>
          </p:cNvPr>
          <p:cNvPicPr>
            <a:picLocks noChangeAspect="1"/>
          </p:cNvPicPr>
          <p:nvPr/>
        </p:nvPicPr>
        <p:blipFill>
          <a:blip r:embed="rId2"/>
          <a:stretch>
            <a:fillRect/>
          </a:stretch>
        </p:blipFill>
        <p:spPr>
          <a:xfrm>
            <a:off x="6096000" y="1406105"/>
            <a:ext cx="5947201" cy="5305245"/>
          </a:xfrm>
          <a:prstGeom prst="rect">
            <a:avLst/>
          </a:prstGeom>
          <a:solidFill>
            <a:schemeClr val="tx1"/>
          </a:solidFill>
        </p:spPr>
      </p:pic>
      <p:pic>
        <p:nvPicPr>
          <p:cNvPr id="3074" name="Picture 2" descr="Image result for free classroom clipart for teachers">
            <a:extLst>
              <a:ext uri="{FF2B5EF4-FFF2-40B4-BE49-F238E27FC236}">
                <a16:creationId xmlns:a16="http://schemas.microsoft.com/office/drawing/2014/main" id="{29DC0677-D5FA-474E-B18C-C56CC3AB2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70" y="1535502"/>
            <a:ext cx="2814675" cy="198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187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Bookman Old Style"/>
              <a:buNone/>
            </a:pPr>
            <a:r>
              <a:rPr lang="en-US"/>
              <a:t>FLORIDA COUNCIL FOR HISTORY EDUCATION</a:t>
            </a:r>
            <a:endParaRPr/>
          </a:p>
        </p:txBody>
      </p:sp>
      <p:pic>
        <p:nvPicPr>
          <p:cNvPr id="158" name="Google Shape;158;p22" descr="A picture containing text&#10;&#10;Description generated with high confidence"/>
          <p:cNvPicPr preferRelativeResize="0"/>
          <p:nvPr/>
        </p:nvPicPr>
        <p:blipFill rotWithShape="1">
          <a:blip r:embed="rId3">
            <a:alphaModFix/>
          </a:blip>
          <a:srcRect l="2108" r="-2" b="-3"/>
          <a:stretch/>
        </p:blipFill>
        <p:spPr>
          <a:xfrm>
            <a:off x="1017388" y="2210935"/>
            <a:ext cx="4833257" cy="3493180"/>
          </a:xfrm>
          <a:prstGeom prst="rect">
            <a:avLst/>
          </a:prstGeom>
          <a:noFill/>
          <a:ln w="190500" cap="sq" cmpd="sng">
            <a:solidFill>
              <a:srgbClr val="FFFFFF"/>
            </a:solidFill>
            <a:prstDash val="solid"/>
            <a:miter lim="800000"/>
            <a:headEnd type="none" w="sm" len="sm"/>
            <a:tailEnd type="none" w="sm" len="sm"/>
          </a:ln>
          <a:effectLst>
            <a:outerShdw blurRad="54991" dist="17780" dir="5400000" algn="ctr" rotWithShape="0">
              <a:schemeClr val="dk1">
                <a:alpha val="40000"/>
              </a:schemeClr>
            </a:outerShdw>
          </a:effectLst>
        </p:spPr>
      </p:pic>
      <p:sp>
        <p:nvSpPr>
          <p:cNvPr id="159" name="Google Shape;159;p22"/>
          <p:cNvSpPr txBox="1">
            <a:spLocks noGrp="1"/>
          </p:cNvSpPr>
          <p:nvPr>
            <p:ph type="body" idx="1"/>
          </p:nvPr>
        </p:nvSpPr>
        <p:spPr>
          <a:xfrm>
            <a:off x="6250695" y="2096064"/>
            <a:ext cx="5016860" cy="311204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1000"/>
              </a:spcBef>
              <a:spcAft>
                <a:spcPts val="0"/>
              </a:spcAft>
              <a:buClr>
                <a:schemeClr val="lt1"/>
              </a:buClr>
              <a:buSzPts val="2800"/>
              <a:buNone/>
            </a:pPr>
            <a:r>
              <a:rPr lang="en-US" sz="2800" dirty="0">
                <a:solidFill>
                  <a:schemeClr val="hlink"/>
                </a:solidFill>
              </a:rPr>
              <a:t>Lessons uploaded weekly and access to Reflection Template:</a:t>
            </a:r>
          </a:p>
          <a:p>
            <a:pPr marL="0" lvl="0" indent="0" algn="l" rtl="0">
              <a:lnSpc>
                <a:spcPct val="110000"/>
              </a:lnSpc>
              <a:spcBef>
                <a:spcPts val="1000"/>
              </a:spcBef>
              <a:spcAft>
                <a:spcPts val="0"/>
              </a:spcAft>
              <a:buClr>
                <a:schemeClr val="lt1"/>
              </a:buClr>
              <a:buSzPts val="2800"/>
              <a:buNone/>
            </a:pPr>
            <a:r>
              <a:rPr lang="en-US" sz="2800" dirty="0">
                <a:solidFill>
                  <a:schemeClr val="hlink"/>
                </a:solidFill>
                <a:hlinkClick r:id="rId4"/>
              </a:rPr>
              <a:t>www.flche.net</a:t>
            </a:r>
            <a:r>
              <a:rPr lang="en-US" sz="2800" dirty="0">
                <a:solidFill>
                  <a:schemeClr val="hlink"/>
                </a:solidFill>
              </a:rPr>
              <a:t> </a:t>
            </a:r>
          </a:p>
          <a:p>
            <a:pPr marL="0" lvl="0" indent="0" algn="l" rtl="0">
              <a:lnSpc>
                <a:spcPct val="110000"/>
              </a:lnSpc>
              <a:spcBef>
                <a:spcPts val="1000"/>
              </a:spcBef>
              <a:spcAft>
                <a:spcPts val="0"/>
              </a:spcAft>
              <a:buClr>
                <a:schemeClr val="lt1"/>
              </a:buClr>
              <a:buSzPts val="2800"/>
              <a:buNone/>
            </a:pPr>
            <a:r>
              <a:rPr lang="en-US" sz="2800" dirty="0">
                <a:solidFill>
                  <a:schemeClr val="hlink"/>
                </a:solidFill>
              </a:rPr>
              <a:t>Like us on Facebook: </a:t>
            </a:r>
          </a:p>
          <a:p>
            <a:pPr marL="0" lvl="0" indent="0" algn="l" rtl="0">
              <a:lnSpc>
                <a:spcPct val="110000"/>
              </a:lnSpc>
              <a:spcBef>
                <a:spcPts val="1000"/>
              </a:spcBef>
              <a:spcAft>
                <a:spcPts val="0"/>
              </a:spcAft>
              <a:buClr>
                <a:schemeClr val="lt1"/>
              </a:buClr>
              <a:buSzPts val="2800"/>
              <a:buNone/>
            </a:pPr>
            <a:r>
              <a:rPr lang="en-US" sz="2800" dirty="0">
                <a:solidFill>
                  <a:schemeClr val="hlink"/>
                </a:solidFill>
              </a:rPr>
              <a:t>“FLCHE-TPS”</a:t>
            </a:r>
          </a:p>
          <a:p>
            <a:pPr marL="0" lvl="0" indent="0" algn="l" rtl="0">
              <a:lnSpc>
                <a:spcPct val="110000"/>
              </a:lnSpc>
              <a:spcBef>
                <a:spcPts val="1000"/>
              </a:spcBef>
              <a:spcAft>
                <a:spcPts val="0"/>
              </a:spcAft>
              <a:buClr>
                <a:schemeClr val="lt1"/>
              </a:buClr>
              <a:buSzPts val="2800"/>
              <a:buNone/>
            </a:pPr>
            <a:endParaRPr sz="2800" dirty="0"/>
          </a:p>
        </p:txBody>
      </p:sp>
      <p:sp>
        <p:nvSpPr>
          <p:cNvPr id="160" name="Google Shape;160;p22"/>
          <p:cNvSpPr/>
          <p:nvPr/>
        </p:nvSpPr>
        <p:spPr>
          <a:xfrm>
            <a:off x="6250695" y="5368247"/>
            <a:ext cx="609600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solidFill>
                  <a:schemeClr val="lt1"/>
                </a:solidFill>
                <a:latin typeface="Rockwell"/>
                <a:ea typeface="Rockwell"/>
                <a:cs typeface="Rockwell"/>
                <a:sym typeface="Rockwell"/>
              </a:rPr>
              <a:t>This workshop is sponsored in part by the Library of Congress Teaching with Primary Sources Eastern Region Program, coordinated by Waynesburg University.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CEC2-81F3-4B2F-8609-12E051C92322}"/>
              </a:ext>
            </a:extLst>
          </p:cNvPr>
          <p:cNvSpPr>
            <a:spLocks noGrp="1"/>
          </p:cNvSpPr>
          <p:nvPr>
            <p:ph type="title"/>
          </p:nvPr>
        </p:nvSpPr>
        <p:spPr/>
        <p:txBody>
          <a:bodyPr/>
          <a:lstStyle/>
          <a:p>
            <a:r>
              <a:rPr lang="en-US" dirty="0"/>
              <a:t>Dr. Roger Smith</a:t>
            </a:r>
          </a:p>
        </p:txBody>
      </p:sp>
      <p:pic>
        <p:nvPicPr>
          <p:cNvPr id="2050" name="Picture 2" descr="Image result for roger smith colonial research associates">
            <a:extLst>
              <a:ext uri="{FF2B5EF4-FFF2-40B4-BE49-F238E27FC236}">
                <a16:creationId xmlns:a16="http://schemas.microsoft.com/office/drawing/2014/main" id="{8ED75541-F45C-4891-B488-CFC980084C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7743" y="2543742"/>
            <a:ext cx="3006785" cy="30067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AC33E80-7E5F-4CF7-8B20-F420E4FF075A}"/>
              </a:ext>
            </a:extLst>
          </p:cNvPr>
          <p:cNvSpPr/>
          <p:nvPr/>
        </p:nvSpPr>
        <p:spPr>
          <a:xfrm>
            <a:off x="872142" y="5657025"/>
            <a:ext cx="2717988" cy="369332"/>
          </a:xfrm>
          <a:prstGeom prst="rect">
            <a:avLst/>
          </a:prstGeom>
        </p:spPr>
        <p:txBody>
          <a:bodyPr wrap="none">
            <a:spAutoFit/>
          </a:bodyPr>
          <a:lstStyle/>
          <a:p>
            <a:r>
              <a:rPr lang="en-US" dirty="0"/>
              <a:t>http://www.colonialra.com/</a:t>
            </a:r>
          </a:p>
        </p:txBody>
      </p:sp>
      <p:pic>
        <p:nvPicPr>
          <p:cNvPr id="2052" name="Picture 4" descr="https://i1.wp.com/www.colonialra.com/wp-content/uploads/2019/03/20170423_181908.jpg?resize=300%2C225">
            <a:extLst>
              <a:ext uri="{FF2B5EF4-FFF2-40B4-BE49-F238E27FC236}">
                <a16:creationId xmlns:a16="http://schemas.microsoft.com/office/drawing/2014/main" id="{C497AF6A-75E8-487A-B49B-A3A2E450B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834" y="568382"/>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2ECF489-D097-481A-9ADB-75B3C9A64570}"/>
              </a:ext>
            </a:extLst>
          </p:cNvPr>
          <p:cNvPicPr>
            <a:picLocks noChangeAspect="1"/>
          </p:cNvPicPr>
          <p:nvPr/>
        </p:nvPicPr>
        <p:blipFill>
          <a:blip r:embed="rId4"/>
          <a:stretch>
            <a:fillRect/>
          </a:stretch>
        </p:blipFill>
        <p:spPr>
          <a:xfrm>
            <a:off x="4125841" y="3107817"/>
            <a:ext cx="7729728" cy="2667496"/>
          </a:xfrm>
          <a:prstGeom prst="rect">
            <a:avLst/>
          </a:prstGeom>
        </p:spPr>
      </p:pic>
    </p:spTree>
    <p:extLst>
      <p:ext uri="{BB962C8B-B14F-4D97-AF65-F5344CB8AC3E}">
        <p14:creationId xmlns:p14="http://schemas.microsoft.com/office/powerpoint/2010/main" val="80004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D15F-FC36-4621-B165-ABD3C3653598}"/>
              </a:ext>
            </a:extLst>
          </p:cNvPr>
          <p:cNvSpPr>
            <a:spLocks noGrp="1"/>
          </p:cNvSpPr>
          <p:nvPr>
            <p:ph type="title"/>
          </p:nvPr>
        </p:nvSpPr>
        <p:spPr/>
        <p:txBody>
          <a:bodyPr>
            <a:normAutofit/>
          </a:bodyPr>
          <a:lstStyle/>
          <a:p>
            <a:pPr algn="ctr"/>
            <a:r>
              <a:rPr lang="en-US" sz="5000" dirty="0">
                <a:solidFill>
                  <a:srgbClr val="FFC000"/>
                </a:solidFill>
                <a:latin typeface="Complete in Him" panose="02000500000000000000" pitchFamily="2" charset="0"/>
              </a:rPr>
              <a:t>Era of Accountability</a:t>
            </a:r>
          </a:p>
        </p:txBody>
      </p:sp>
      <p:sp>
        <p:nvSpPr>
          <p:cNvPr id="3" name="Content Placeholder 2">
            <a:extLst>
              <a:ext uri="{FF2B5EF4-FFF2-40B4-BE49-F238E27FC236}">
                <a16:creationId xmlns:a16="http://schemas.microsoft.com/office/drawing/2014/main" id="{D897527B-F7EF-4F1B-B42C-55DDDD535EAC}"/>
              </a:ext>
            </a:extLst>
          </p:cNvPr>
          <p:cNvSpPr>
            <a:spLocks noGrp="1"/>
          </p:cNvSpPr>
          <p:nvPr>
            <p:ph sz="half" idx="1"/>
          </p:nvPr>
        </p:nvSpPr>
        <p:spPr>
          <a:xfrm>
            <a:off x="519541" y="2242867"/>
            <a:ext cx="5785430" cy="3581401"/>
          </a:xfrm>
        </p:spPr>
        <p:txBody>
          <a:bodyPr>
            <a:noAutofit/>
          </a:bodyPr>
          <a:lstStyle/>
          <a:p>
            <a:pPr marL="0" indent="0">
              <a:buNone/>
            </a:pPr>
            <a:r>
              <a:rPr lang="en-US" sz="3000" u="sng" dirty="0">
                <a:latin typeface="Complete in Him" panose="02000500000000000000" pitchFamily="2" charset="0"/>
              </a:rPr>
              <a:t>Effects of high-stakes testing</a:t>
            </a:r>
          </a:p>
          <a:p>
            <a:pPr>
              <a:buFont typeface="Wingdings" panose="05000000000000000000" pitchFamily="2" charset="2"/>
              <a:buChar char="ü"/>
            </a:pPr>
            <a:r>
              <a:rPr lang="en-US" sz="3000" dirty="0">
                <a:latin typeface="Complete in Him" panose="02000500000000000000" pitchFamily="2" charset="0"/>
              </a:rPr>
              <a:t>Marginalization of elementary social studies</a:t>
            </a:r>
          </a:p>
          <a:p>
            <a:pPr>
              <a:buFont typeface="Wingdings" panose="05000000000000000000" pitchFamily="2" charset="2"/>
              <a:buChar char="ü"/>
            </a:pPr>
            <a:r>
              <a:rPr lang="en-US" sz="3000" dirty="0">
                <a:latin typeface="Complete in Him" panose="02000500000000000000" pitchFamily="2" charset="0"/>
              </a:rPr>
              <a:t>Inadequate instructional time and resources</a:t>
            </a:r>
          </a:p>
          <a:p>
            <a:pPr>
              <a:buFont typeface="Wingdings" panose="05000000000000000000" pitchFamily="2" charset="2"/>
              <a:buChar char="ü"/>
            </a:pPr>
            <a:r>
              <a:rPr lang="en-US" sz="3000" dirty="0">
                <a:latin typeface="Complete in Him" panose="02000500000000000000" pitchFamily="2" charset="0"/>
              </a:rPr>
              <a:t>Lack of professional district level support </a:t>
            </a:r>
          </a:p>
          <a:p>
            <a:pPr marL="0" indent="0">
              <a:buNone/>
            </a:pPr>
            <a:r>
              <a:rPr lang="en-US" sz="3000" dirty="0">
                <a:latin typeface="Complete in Him" panose="02000500000000000000" pitchFamily="2" charset="0"/>
              </a:rPr>
              <a:t>	</a:t>
            </a:r>
          </a:p>
        </p:txBody>
      </p:sp>
      <p:sp>
        <p:nvSpPr>
          <p:cNvPr id="5" name="Arrow: Down 4">
            <a:extLst>
              <a:ext uri="{FF2B5EF4-FFF2-40B4-BE49-F238E27FC236}">
                <a16:creationId xmlns:a16="http://schemas.microsoft.com/office/drawing/2014/main" id="{FF9A0BE1-E917-4476-9819-242EBF1AE2DB}"/>
              </a:ext>
            </a:extLst>
          </p:cNvPr>
          <p:cNvSpPr/>
          <p:nvPr/>
        </p:nvSpPr>
        <p:spPr>
          <a:xfrm rot="19610147">
            <a:off x="2665316" y="4364332"/>
            <a:ext cx="484632" cy="1542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80CF99B-F3DC-4AF9-9F7A-DD65F755FB09}"/>
              </a:ext>
            </a:extLst>
          </p:cNvPr>
          <p:cNvSpPr txBox="1"/>
          <p:nvPr/>
        </p:nvSpPr>
        <p:spPr>
          <a:xfrm>
            <a:off x="1095555" y="5751828"/>
            <a:ext cx="6603090" cy="680186"/>
          </a:xfrm>
          <a:prstGeom prst="rect">
            <a:avLst/>
          </a:prstGeom>
          <a:noFill/>
        </p:spPr>
        <p:txBody>
          <a:bodyPr wrap="none" rtlCol="0">
            <a:spAutoFit/>
          </a:bodyPr>
          <a:lstStyle/>
          <a:p>
            <a:pPr lvl="0" defTabSz="914400">
              <a:lnSpc>
                <a:spcPct val="94000"/>
              </a:lnSpc>
              <a:spcBef>
                <a:spcPts val="1000"/>
              </a:spcBef>
              <a:spcAft>
                <a:spcPts val="200"/>
              </a:spcAft>
            </a:pPr>
            <a:r>
              <a:rPr lang="en-US" sz="4000" dirty="0">
                <a:solidFill>
                  <a:srgbClr val="FFC000"/>
                </a:solidFill>
                <a:latin typeface="Complete in Him" panose="02000500000000000000" pitchFamily="2" charset="0"/>
              </a:rPr>
              <a:t>Integrative/interdisciplinary approaches</a:t>
            </a:r>
          </a:p>
        </p:txBody>
      </p:sp>
      <p:pic>
        <p:nvPicPr>
          <p:cNvPr id="7" name="Picture 6">
            <a:extLst>
              <a:ext uri="{FF2B5EF4-FFF2-40B4-BE49-F238E27FC236}">
                <a16:creationId xmlns:a16="http://schemas.microsoft.com/office/drawing/2014/main" id="{2B722431-B023-4022-85BA-6C8D46DB2A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8645" y="2570670"/>
            <a:ext cx="3864576" cy="3986667"/>
          </a:xfrm>
          <a:prstGeom prst="rect">
            <a:avLst/>
          </a:prstGeom>
        </p:spPr>
      </p:pic>
    </p:spTree>
    <p:extLst>
      <p:ext uri="{BB962C8B-B14F-4D97-AF65-F5344CB8AC3E}">
        <p14:creationId xmlns:p14="http://schemas.microsoft.com/office/powerpoint/2010/main" val="4030716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21C6-8ED0-4587-A872-33E6B7CFF9F7}"/>
              </a:ext>
            </a:extLst>
          </p:cNvPr>
          <p:cNvSpPr>
            <a:spLocks noGrp="1"/>
          </p:cNvSpPr>
          <p:nvPr>
            <p:ph type="title"/>
          </p:nvPr>
        </p:nvSpPr>
        <p:spPr>
          <a:xfrm>
            <a:off x="870904" y="460434"/>
            <a:ext cx="4111925" cy="570931"/>
          </a:xfrm>
        </p:spPr>
        <p:txBody>
          <a:bodyPr>
            <a:noAutofit/>
          </a:bodyPr>
          <a:lstStyle/>
          <a:p>
            <a:r>
              <a:rPr lang="en-US" sz="4400" dirty="0">
                <a:latin typeface="Complete in Him" panose="02000500000000000000" pitchFamily="2" charset="0"/>
              </a:rPr>
              <a:t>Common Core </a:t>
            </a:r>
          </a:p>
        </p:txBody>
      </p:sp>
      <p:sp>
        <p:nvSpPr>
          <p:cNvPr id="6" name="Content Placeholder 5">
            <a:extLst>
              <a:ext uri="{FF2B5EF4-FFF2-40B4-BE49-F238E27FC236}">
                <a16:creationId xmlns:a16="http://schemas.microsoft.com/office/drawing/2014/main" id="{61E88262-A076-447A-BC49-BBD491EEA720}"/>
              </a:ext>
            </a:extLst>
          </p:cNvPr>
          <p:cNvSpPr>
            <a:spLocks noGrp="1"/>
          </p:cNvSpPr>
          <p:nvPr>
            <p:ph idx="1"/>
          </p:nvPr>
        </p:nvSpPr>
        <p:spPr>
          <a:xfrm>
            <a:off x="759124" y="1054374"/>
            <a:ext cx="8962845" cy="3581400"/>
          </a:xfrm>
        </p:spPr>
        <p:txBody>
          <a:bodyPr>
            <a:noAutofit/>
          </a:bodyPr>
          <a:lstStyle/>
          <a:p>
            <a:r>
              <a:rPr lang="en-US" sz="2500" dirty="0">
                <a:solidFill>
                  <a:srgbClr val="FFC000"/>
                </a:solidFill>
                <a:latin typeface="Complete in Him" panose="02000500000000000000" pitchFamily="2" charset="0"/>
              </a:rPr>
              <a:t>Higher order thinking skills </a:t>
            </a:r>
          </a:p>
          <a:p>
            <a:r>
              <a:rPr lang="en-US" sz="2500" dirty="0">
                <a:latin typeface="Complete in Him" panose="02000500000000000000" pitchFamily="2" charset="0"/>
              </a:rPr>
              <a:t>Informational texts</a:t>
            </a:r>
          </a:p>
          <a:p>
            <a:pPr lvl="1"/>
            <a:r>
              <a:rPr lang="en-US" sz="2500" dirty="0">
                <a:latin typeface="Complete in Him" panose="02000500000000000000" pitchFamily="2" charset="0"/>
              </a:rPr>
              <a:t>Primary and secondary sources</a:t>
            </a:r>
          </a:p>
          <a:p>
            <a:r>
              <a:rPr lang="en-US" sz="2500" dirty="0">
                <a:solidFill>
                  <a:srgbClr val="FFC000"/>
                </a:solidFill>
                <a:latin typeface="Complete in Him" panose="02000500000000000000" pitchFamily="2" charset="0"/>
              </a:rPr>
              <a:t>Text structures (chronology, cause &amp; effect, compare/contrast, etc.)</a:t>
            </a:r>
          </a:p>
          <a:p>
            <a:r>
              <a:rPr lang="en-US" sz="2500" dirty="0">
                <a:latin typeface="Complete in Him" panose="02000500000000000000" pitchFamily="2" charset="0"/>
              </a:rPr>
              <a:t>Research</a:t>
            </a:r>
          </a:p>
          <a:p>
            <a:pPr lvl="1"/>
            <a:r>
              <a:rPr lang="en-US" sz="2500" dirty="0">
                <a:latin typeface="Complete in Him" panose="02000500000000000000" pitchFamily="2" charset="0"/>
              </a:rPr>
              <a:t>Citing and evaluating multiple sources</a:t>
            </a:r>
          </a:p>
          <a:p>
            <a:pPr lvl="1"/>
            <a:r>
              <a:rPr lang="en-US" sz="2500" dirty="0">
                <a:latin typeface="Complete in Him" panose="02000500000000000000" pitchFamily="2" charset="0"/>
              </a:rPr>
              <a:t>Corroborating evidence and drawing conclusions</a:t>
            </a:r>
          </a:p>
          <a:p>
            <a:r>
              <a:rPr lang="en-US" sz="2500" dirty="0">
                <a:solidFill>
                  <a:srgbClr val="FFC000"/>
                </a:solidFill>
                <a:latin typeface="Complete in Him" panose="02000500000000000000" pitchFamily="2" charset="0"/>
              </a:rPr>
              <a:t>Social studies content during reading instruction</a:t>
            </a:r>
          </a:p>
          <a:p>
            <a:r>
              <a:rPr lang="en-US" sz="2500" dirty="0">
                <a:latin typeface="Complete in Him" panose="02000500000000000000" pitchFamily="2" charset="0"/>
              </a:rPr>
              <a:t>Reinforcing literacy skills during social studies instruction</a:t>
            </a:r>
          </a:p>
          <a:p>
            <a:r>
              <a:rPr lang="en-US" sz="2500" dirty="0">
                <a:solidFill>
                  <a:srgbClr val="FFC000"/>
                </a:solidFill>
                <a:latin typeface="Complete in Him" panose="02000500000000000000" pitchFamily="2" charset="0"/>
              </a:rPr>
              <a:t>Visual literacy </a:t>
            </a:r>
          </a:p>
          <a:p>
            <a:pPr lvl="1"/>
            <a:r>
              <a:rPr lang="en-US" sz="2500" dirty="0">
                <a:solidFill>
                  <a:srgbClr val="FFC000"/>
                </a:solidFill>
                <a:latin typeface="Complete in Him" panose="02000500000000000000" pitchFamily="2" charset="0"/>
              </a:rPr>
              <a:t>Interpreting graphs, data…</a:t>
            </a:r>
          </a:p>
        </p:txBody>
      </p:sp>
      <p:sp>
        <p:nvSpPr>
          <p:cNvPr id="5" name="Title 1">
            <a:extLst>
              <a:ext uri="{FF2B5EF4-FFF2-40B4-BE49-F238E27FC236}">
                <a16:creationId xmlns:a16="http://schemas.microsoft.com/office/drawing/2014/main" id="{E0CBBF5D-D96A-4021-8BCF-EE66BE242A4C}"/>
              </a:ext>
            </a:extLst>
          </p:cNvPr>
          <p:cNvSpPr txBox="1">
            <a:spLocks/>
          </p:cNvSpPr>
          <p:nvPr/>
        </p:nvSpPr>
        <p:spPr>
          <a:xfrm>
            <a:off x="8312988" y="58091"/>
            <a:ext cx="3812875"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latin typeface="Complete in Him" panose="02000500000000000000" pitchFamily="2" charset="0"/>
              </a:rPr>
              <a:t>Florida Standards</a:t>
            </a:r>
          </a:p>
        </p:txBody>
      </p:sp>
      <p:sp>
        <p:nvSpPr>
          <p:cNvPr id="7" name="Arrow: Left-Right 6">
            <a:extLst>
              <a:ext uri="{FF2B5EF4-FFF2-40B4-BE49-F238E27FC236}">
                <a16:creationId xmlns:a16="http://schemas.microsoft.com/office/drawing/2014/main" id="{A2DFFCEE-E95C-4BED-94AF-D0602DBF006C}"/>
              </a:ext>
            </a:extLst>
          </p:cNvPr>
          <p:cNvSpPr/>
          <p:nvPr/>
        </p:nvSpPr>
        <p:spPr>
          <a:xfrm>
            <a:off x="5240547" y="240971"/>
            <a:ext cx="2901350" cy="10098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hought Bubble: Cloud 8">
            <a:extLst>
              <a:ext uri="{FF2B5EF4-FFF2-40B4-BE49-F238E27FC236}">
                <a16:creationId xmlns:a16="http://schemas.microsoft.com/office/drawing/2014/main" id="{0BE0EB76-42BE-49E6-B4E5-9C4604DB15A8}"/>
              </a:ext>
            </a:extLst>
          </p:cNvPr>
          <p:cNvSpPr/>
          <p:nvPr/>
        </p:nvSpPr>
        <p:spPr>
          <a:xfrm>
            <a:off x="9054860" y="4495627"/>
            <a:ext cx="3071003" cy="15529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latin typeface="Complete in Him" panose="02000500000000000000" pitchFamily="2" charset="0"/>
              </a:rPr>
              <a:t>Mathematics Florida Standards</a:t>
            </a:r>
          </a:p>
          <a:p>
            <a:pPr algn="ctr"/>
            <a:r>
              <a:rPr lang="en-US" sz="2300" dirty="0">
                <a:latin typeface="Complete in Him" panose="02000500000000000000" pitchFamily="2" charset="0"/>
              </a:rPr>
              <a:t>(MAFS)</a:t>
            </a:r>
          </a:p>
        </p:txBody>
      </p:sp>
      <p:sp>
        <p:nvSpPr>
          <p:cNvPr id="10" name="Thought Bubble: Cloud 9">
            <a:extLst>
              <a:ext uri="{FF2B5EF4-FFF2-40B4-BE49-F238E27FC236}">
                <a16:creationId xmlns:a16="http://schemas.microsoft.com/office/drawing/2014/main" id="{25C62496-4F93-456D-8020-0AB1A6ABD8EF}"/>
              </a:ext>
            </a:extLst>
          </p:cNvPr>
          <p:cNvSpPr/>
          <p:nvPr/>
        </p:nvSpPr>
        <p:spPr>
          <a:xfrm>
            <a:off x="9054860" y="1672905"/>
            <a:ext cx="3071003" cy="15529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latin typeface="Complete in Him" panose="02000500000000000000" pitchFamily="2" charset="0"/>
              </a:rPr>
              <a:t>Language Arts Florida Standards (LAFS)</a:t>
            </a:r>
          </a:p>
        </p:txBody>
      </p:sp>
    </p:spTree>
    <p:extLst>
      <p:ext uri="{BB962C8B-B14F-4D97-AF65-F5344CB8AC3E}">
        <p14:creationId xmlns:p14="http://schemas.microsoft.com/office/powerpoint/2010/main" val="1483004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1000"/>
                                        <p:tgtEl>
                                          <p:spTgt spid="6">
                                            <p:txEl>
                                              <p:pRg st="5" end="5"/>
                                            </p:txEl>
                                          </p:spTgt>
                                        </p:tgtEl>
                                      </p:cBhvr>
                                    </p:animEffect>
                                    <p:anim calcmode="lin" valueType="num">
                                      <p:cBhvr>
                                        <p:cTn id="3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1000"/>
                                        <p:tgtEl>
                                          <p:spTgt spid="6">
                                            <p:txEl>
                                              <p:pRg st="7" end="7"/>
                                            </p:txEl>
                                          </p:spTgt>
                                        </p:tgtEl>
                                      </p:cBhvr>
                                    </p:animEffect>
                                    <p:anim calcmode="lin" valueType="num">
                                      <p:cBhvr>
                                        <p:cTn id="5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1000"/>
                                        <p:tgtEl>
                                          <p:spTgt spid="6">
                                            <p:txEl>
                                              <p:pRg st="8" end="8"/>
                                            </p:txEl>
                                          </p:spTgt>
                                        </p:tgtEl>
                                      </p:cBhvr>
                                    </p:animEffect>
                                    <p:anim calcmode="lin" valueType="num">
                                      <p:cBhvr>
                                        <p:cTn id="5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
                                            <p:txEl>
                                              <p:pRg st="9" end="9"/>
                                            </p:txEl>
                                          </p:spTgt>
                                        </p:tgtEl>
                                        <p:attrNameLst>
                                          <p:attrName>style.visibility</p:attrName>
                                        </p:attrNameLst>
                                      </p:cBhvr>
                                      <p:to>
                                        <p:strVal val="visible"/>
                                      </p:to>
                                    </p:set>
                                    <p:animEffect transition="in" filter="fade">
                                      <p:cBhvr>
                                        <p:cTn id="64" dur="1000"/>
                                        <p:tgtEl>
                                          <p:spTgt spid="6">
                                            <p:txEl>
                                              <p:pRg st="9" end="9"/>
                                            </p:txEl>
                                          </p:spTgt>
                                        </p:tgtEl>
                                      </p:cBhvr>
                                    </p:animEffect>
                                    <p:anim calcmode="lin" valueType="num">
                                      <p:cBhvr>
                                        <p:cTn id="6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9" end="9"/>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Effect transition="in" filter="fade">
                                      <p:cBhvr>
                                        <p:cTn id="69" dur="1000"/>
                                        <p:tgtEl>
                                          <p:spTgt spid="6">
                                            <p:txEl>
                                              <p:pRg st="10" end="10"/>
                                            </p:txEl>
                                          </p:spTgt>
                                        </p:tgtEl>
                                      </p:cBhvr>
                                    </p:animEffect>
                                    <p:anim calcmode="lin" valueType="num">
                                      <p:cBhvr>
                                        <p:cTn id="70"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Who is doing the thinking? </a:t>
            </a:r>
          </a:p>
        </p:txBody>
      </p:sp>
      <p:graphicFrame>
        <p:nvGraphicFramePr>
          <p:cNvPr id="4" name="Content Placeholder 3"/>
          <p:cNvGraphicFramePr>
            <a:graphicFrameLocks noGrp="1"/>
          </p:cNvGraphicFramePr>
          <p:nvPr>
            <p:ph idx="1"/>
            <p:extLst/>
          </p:nvPr>
        </p:nvGraphicFramePr>
        <p:xfrm>
          <a:off x="609600" y="1774825"/>
          <a:ext cx="109728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A7F5A3A-015F-49B1-A8F3-B89D4A25C68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17714" y="205293"/>
            <a:ext cx="7074955" cy="3547052"/>
          </a:xfrm>
          <a:prstGeom prst="rect">
            <a:avLst/>
          </a:prstGeom>
        </p:spPr>
      </p:pic>
    </p:spTree>
    <p:extLst>
      <p:ext uri="{BB962C8B-B14F-4D97-AF65-F5344CB8AC3E}">
        <p14:creationId xmlns:p14="http://schemas.microsoft.com/office/powerpoint/2010/main" val="23814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715" y="206828"/>
            <a:ext cx="9938924" cy="1218605"/>
          </a:xfrm>
        </p:spPr>
        <p:txBody>
          <a:bodyPr>
            <a:normAutofit fontScale="90000"/>
          </a:bodyPr>
          <a:lstStyle/>
          <a:p>
            <a:r>
              <a:rPr lang="en-US" sz="4000" dirty="0">
                <a:solidFill>
                  <a:srgbClr val="FFC000"/>
                </a:solidFill>
                <a:latin typeface="Complete in Him" panose="02000500000000000000" pitchFamily="2" charset="0"/>
              </a:rPr>
              <a:t>Why are social studies sources so difficult?</a:t>
            </a:r>
            <a:r>
              <a:rPr lang="en-US" sz="4000" dirty="0">
                <a:solidFill>
                  <a:srgbClr val="0070C0"/>
                </a:solidFill>
                <a:latin typeface="Complete in Him" panose="02000500000000000000" pitchFamily="2" charset="0"/>
              </a:rPr>
              <a:t>	</a:t>
            </a:r>
          </a:p>
        </p:txBody>
      </p:sp>
      <p:graphicFrame>
        <p:nvGraphicFramePr>
          <p:cNvPr id="4" name="Content Placeholder 3"/>
          <p:cNvGraphicFramePr>
            <a:graphicFrameLocks noGrp="1"/>
          </p:cNvGraphicFramePr>
          <p:nvPr>
            <p:ph idx="1"/>
            <p:extLst/>
          </p:nvPr>
        </p:nvGraphicFramePr>
        <p:xfrm>
          <a:off x="609600" y="1774825"/>
          <a:ext cx="109728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9E8A859-A3CC-49AC-BCBB-D060FB5D2609}"/>
              </a:ext>
            </a:extLst>
          </p:cNvPr>
          <p:cNvSpPr txBox="1"/>
          <p:nvPr/>
        </p:nvSpPr>
        <p:spPr>
          <a:xfrm>
            <a:off x="609600" y="6300439"/>
            <a:ext cx="4482317" cy="369332"/>
          </a:xfrm>
          <a:prstGeom prst="rect">
            <a:avLst/>
          </a:prstGeom>
          <a:noFill/>
        </p:spPr>
        <p:txBody>
          <a:bodyPr wrap="none" rtlCol="0">
            <a:spAutoFit/>
          </a:bodyPr>
          <a:lstStyle/>
          <a:p>
            <a:r>
              <a:rPr lang="en-US" dirty="0">
                <a:latin typeface="Complete in Him" panose="02000500000000000000" pitchFamily="2" charset="0"/>
              </a:rPr>
              <a:t>Dr. Tina Heafner, </a:t>
            </a:r>
            <a:r>
              <a:rPr lang="en-US" i="1" dirty="0">
                <a:latin typeface="Complete in Him" panose="02000500000000000000" pitchFamily="2" charset="0"/>
              </a:rPr>
              <a:t>Sources Conference</a:t>
            </a:r>
            <a:r>
              <a:rPr lang="en-US" dirty="0">
                <a:latin typeface="Complete in Him" panose="02000500000000000000" pitchFamily="2" charset="0"/>
              </a:rPr>
              <a:t>, January 28, 2018</a:t>
            </a:r>
          </a:p>
        </p:txBody>
      </p:sp>
    </p:spTree>
    <p:extLst>
      <p:ext uri="{BB962C8B-B14F-4D97-AF65-F5344CB8AC3E}">
        <p14:creationId xmlns:p14="http://schemas.microsoft.com/office/powerpoint/2010/main" val="309447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00025" y="203200"/>
          <a:ext cx="11571288" cy="6456363"/>
        </p:xfrm>
        <a:graphic>
          <a:graphicData uri="http://schemas.openxmlformats.org/presentationml/2006/ole">
            <mc:AlternateContent xmlns:mc="http://schemas.openxmlformats.org/markup-compatibility/2006">
              <mc:Choice xmlns:v="urn:schemas-microsoft-com:vml" Requires="v">
                <p:oleObj spid="_x0000_s1049" name="Acrobat Document" r:id="rId3" imgW="6034934" imgH="4663299" progId="AcroExch.Document.DC">
                  <p:embed/>
                </p:oleObj>
              </mc:Choice>
              <mc:Fallback>
                <p:oleObj name="Acrobat Document" r:id="rId3" imgW="6034934" imgH="4663299" progId="AcroExch.Document.DC">
                  <p:embed/>
                  <p:pic>
                    <p:nvPicPr>
                      <p:cNvPr id="2" name="Object 1"/>
                      <p:cNvPicPr/>
                      <p:nvPr/>
                    </p:nvPicPr>
                    <p:blipFill>
                      <a:blip r:embed="rId4"/>
                      <a:stretch>
                        <a:fillRect/>
                      </a:stretch>
                    </p:blipFill>
                    <p:spPr>
                      <a:xfrm>
                        <a:off x="200025" y="203200"/>
                        <a:ext cx="11571288" cy="6456363"/>
                      </a:xfrm>
                      <a:prstGeom prst="rect">
                        <a:avLst/>
                      </a:prstGeom>
                    </p:spPr>
                  </p:pic>
                </p:oleObj>
              </mc:Fallback>
            </mc:AlternateContent>
          </a:graphicData>
        </a:graphic>
      </p:graphicFrame>
      <p:sp>
        <p:nvSpPr>
          <p:cNvPr id="3" name="Cloud Callout 2"/>
          <p:cNvSpPr/>
          <p:nvPr/>
        </p:nvSpPr>
        <p:spPr>
          <a:xfrm>
            <a:off x="7807729" y="510312"/>
            <a:ext cx="3862874" cy="1828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How can historical thinking broaden perceptions of historical events? </a:t>
            </a:r>
          </a:p>
        </p:txBody>
      </p:sp>
      <p:sp>
        <p:nvSpPr>
          <p:cNvPr id="4" name="Oval 3">
            <a:extLst>
              <a:ext uri="{FF2B5EF4-FFF2-40B4-BE49-F238E27FC236}">
                <a16:creationId xmlns:a16="http://schemas.microsoft.com/office/drawing/2014/main" id="{CE96BC32-4F8A-4C90-AB8A-6DA96576F3B8}"/>
              </a:ext>
            </a:extLst>
          </p:cNvPr>
          <p:cNvSpPr/>
          <p:nvPr/>
        </p:nvSpPr>
        <p:spPr>
          <a:xfrm>
            <a:off x="381838" y="2431702"/>
            <a:ext cx="1850518" cy="823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DFC2A16-34C2-40F7-B707-028AB311EB00}"/>
              </a:ext>
            </a:extLst>
          </p:cNvPr>
          <p:cNvSpPr/>
          <p:nvPr/>
        </p:nvSpPr>
        <p:spPr>
          <a:xfrm>
            <a:off x="381837" y="3860244"/>
            <a:ext cx="1850518" cy="823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A61DE32-8442-4EC9-ABB7-E8C39BB7BB97}"/>
              </a:ext>
            </a:extLst>
          </p:cNvPr>
          <p:cNvSpPr/>
          <p:nvPr/>
        </p:nvSpPr>
        <p:spPr>
          <a:xfrm>
            <a:off x="381837" y="4876804"/>
            <a:ext cx="1850518" cy="823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45190591-69F0-48BE-B5D4-14175391A58E}"/>
              </a:ext>
            </a:extLst>
          </p:cNvPr>
          <p:cNvSpPr/>
          <p:nvPr/>
        </p:nvSpPr>
        <p:spPr>
          <a:xfrm>
            <a:off x="8661679" y="3971799"/>
            <a:ext cx="2783394" cy="90500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4064F2D-D3B2-4F54-A7B4-3ACE048DC43D}"/>
              </a:ext>
            </a:extLst>
          </p:cNvPr>
          <p:cNvSpPr/>
          <p:nvPr/>
        </p:nvSpPr>
        <p:spPr>
          <a:xfrm>
            <a:off x="381837" y="1003160"/>
            <a:ext cx="1850518" cy="823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106BDAA9-F538-4B02-AF1F-53BFC25627F4}"/>
              </a:ext>
            </a:extLst>
          </p:cNvPr>
          <p:cNvSpPr/>
          <p:nvPr/>
        </p:nvSpPr>
        <p:spPr>
          <a:xfrm>
            <a:off x="5491383" y="4889291"/>
            <a:ext cx="3170295" cy="121462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CE2822C-1780-4C00-B805-889A1BBE0F5E}"/>
              </a:ext>
            </a:extLst>
          </p:cNvPr>
          <p:cNvSpPr/>
          <p:nvPr/>
        </p:nvSpPr>
        <p:spPr>
          <a:xfrm>
            <a:off x="5491383" y="2431702"/>
            <a:ext cx="3170295" cy="121462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525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75" y="188802"/>
            <a:ext cx="11217348" cy="1499616"/>
          </a:xfrm>
        </p:spPr>
        <p:txBody>
          <a:bodyPr>
            <a:normAutofit/>
          </a:bodyPr>
          <a:lstStyle/>
          <a:p>
            <a:r>
              <a:rPr lang="en-US" sz="4000" dirty="0">
                <a:solidFill>
                  <a:srgbClr val="FFC000"/>
                </a:solidFill>
                <a:latin typeface="Complete in Him" panose="02000500000000000000" pitchFamily="2" charset="0"/>
              </a:rPr>
              <a:t>Power of </a:t>
            </a:r>
            <a:r>
              <a:rPr lang="en-US" sz="4000" dirty="0">
                <a:solidFill>
                  <a:srgbClr val="92D050"/>
                </a:solidFill>
                <a:latin typeface="Complete in Him" panose="02000500000000000000" pitchFamily="2" charset="0"/>
              </a:rPr>
              <a:t>production</a:t>
            </a:r>
            <a:r>
              <a:rPr lang="en-US" sz="4000" dirty="0">
                <a:latin typeface="Complete in Him" panose="02000500000000000000" pitchFamily="2" charset="0"/>
              </a:rPr>
              <a:t> </a:t>
            </a:r>
            <a:r>
              <a:rPr lang="en-US" sz="4000" dirty="0">
                <a:solidFill>
                  <a:srgbClr val="FFC000"/>
                </a:solidFill>
                <a:latin typeface="Complete in Him" panose="02000500000000000000" pitchFamily="2" charset="0"/>
              </a:rPr>
              <a:t>in the social studies</a:t>
            </a:r>
          </a:p>
        </p:txBody>
      </p:sp>
      <p:sp>
        <p:nvSpPr>
          <p:cNvPr id="3" name="Content Placeholder 2"/>
          <p:cNvSpPr>
            <a:spLocks noGrp="1"/>
          </p:cNvSpPr>
          <p:nvPr>
            <p:ph idx="1"/>
          </p:nvPr>
        </p:nvSpPr>
        <p:spPr>
          <a:xfrm>
            <a:off x="197378" y="1429555"/>
            <a:ext cx="9272548" cy="5428445"/>
          </a:xfrm>
        </p:spPr>
        <p:txBody>
          <a:bodyPr>
            <a:normAutofit/>
          </a:bodyPr>
          <a:lstStyle/>
          <a:p>
            <a:endParaRPr lang="en-US" dirty="0"/>
          </a:p>
          <a:p>
            <a:r>
              <a:rPr lang="en-US" dirty="0"/>
              <a:t> </a:t>
            </a:r>
            <a:r>
              <a:rPr lang="en-US" sz="2700" dirty="0">
                <a:solidFill>
                  <a:srgbClr val="92D050"/>
                </a:solidFill>
                <a:latin typeface="Complete in Him" panose="02000500000000000000" pitchFamily="2" charset="0"/>
              </a:rPr>
              <a:t>“Social studies teachers must find new methods to actively engage students in historical events and facilitate critical thinking. Teachers, especially at the middle school level, must develop hands-on tools that enable students to express their opinions and understandings” (Bickford, 2010).</a:t>
            </a:r>
          </a:p>
          <a:p>
            <a:pPr marL="0" indent="0">
              <a:buNone/>
            </a:pPr>
            <a:endParaRPr lang="en-US" sz="2700" dirty="0">
              <a:solidFill>
                <a:srgbClr val="92D050"/>
              </a:solidFill>
              <a:latin typeface="Complete in Him" panose="02000500000000000000" pitchFamily="2" charset="0"/>
            </a:endParaRPr>
          </a:p>
          <a:p>
            <a:r>
              <a:rPr lang="en-US" sz="2700" dirty="0">
                <a:solidFill>
                  <a:srgbClr val="92D050"/>
                </a:solidFill>
                <a:latin typeface="Complete in Him" panose="02000500000000000000" pitchFamily="2" charset="0"/>
              </a:rPr>
              <a:t>“A central historical question focuses students‘ attention and transforms the act of reading into a process of active inquiry. Historical questions share two key characteristics : 1 ) they are open multiple interpretations; 2) they direct students to the historical record, rather than to their philosophical or moral beliefs” (</a:t>
            </a:r>
            <a:r>
              <a:rPr lang="en-US" sz="2700" dirty="0" err="1">
                <a:solidFill>
                  <a:srgbClr val="92D050"/>
                </a:solidFill>
                <a:latin typeface="Complete in Him" panose="02000500000000000000" pitchFamily="2" charset="0"/>
              </a:rPr>
              <a:t>Reisman</a:t>
            </a:r>
            <a:r>
              <a:rPr lang="en-US" sz="2700" dirty="0">
                <a:solidFill>
                  <a:srgbClr val="92D050"/>
                </a:solidFill>
                <a:latin typeface="Complete in Him" panose="02000500000000000000" pitchFamily="2" charset="0"/>
              </a:rPr>
              <a:t> &amp; </a:t>
            </a:r>
            <a:r>
              <a:rPr lang="en-US" sz="2700" dirty="0" err="1">
                <a:solidFill>
                  <a:srgbClr val="92D050"/>
                </a:solidFill>
                <a:latin typeface="Complete in Him" panose="02000500000000000000" pitchFamily="2" charset="0"/>
              </a:rPr>
              <a:t>Wineburg</a:t>
            </a:r>
            <a:r>
              <a:rPr lang="en-US" sz="2700" dirty="0">
                <a:solidFill>
                  <a:srgbClr val="92D050"/>
                </a:solidFill>
                <a:latin typeface="Complete in Him" panose="02000500000000000000" pitchFamily="2" charset="0"/>
              </a:rPr>
              <a:t>, 2012).</a:t>
            </a:r>
          </a:p>
          <a:p>
            <a:endParaRPr lang="en-US" dirty="0"/>
          </a:p>
          <a:p>
            <a:endParaRPr lang="en-US" dirty="0"/>
          </a:p>
        </p:txBody>
      </p:sp>
      <p:pic>
        <p:nvPicPr>
          <p:cNvPr id="5122" name="Picture 2" descr="persuasion%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441" y="2747059"/>
            <a:ext cx="2541181" cy="203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989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527</TotalTime>
  <Words>1601</Words>
  <Application>Microsoft Office PowerPoint</Application>
  <PresentationFormat>Widescreen</PresentationFormat>
  <Paragraphs>172</Paragraphs>
  <Slides>27</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0" baseType="lpstr">
      <vt:lpstr>Arial</vt:lpstr>
      <vt:lpstr>Bookman Old Style</vt:lpstr>
      <vt:lpstr>Calibri</vt:lpstr>
      <vt:lpstr>Complete in Him</vt:lpstr>
      <vt:lpstr>Gill Sans MT</vt:lpstr>
      <vt:lpstr>Lato</vt:lpstr>
      <vt:lpstr>Open Sans</vt:lpstr>
      <vt:lpstr>Rockwell</vt:lpstr>
      <vt:lpstr>Symbol</vt:lpstr>
      <vt:lpstr>Times New Roman</vt:lpstr>
      <vt:lpstr>Wingdings</vt:lpstr>
      <vt:lpstr>Parcel</vt:lpstr>
      <vt:lpstr>Acrobat Document</vt:lpstr>
      <vt:lpstr>It’s elementary my dear:  primary sources in the elementary classroom</vt:lpstr>
      <vt:lpstr>PowerPoint Presentation</vt:lpstr>
      <vt:lpstr>Dr. Roger Smith</vt:lpstr>
      <vt:lpstr>Era of Accountability</vt:lpstr>
      <vt:lpstr>Common Core </vt:lpstr>
      <vt:lpstr>Who is doing the thinking? </vt:lpstr>
      <vt:lpstr>Why are social studies sources so difficult? </vt:lpstr>
      <vt:lpstr>PowerPoint Presentation</vt:lpstr>
      <vt:lpstr>Power of production in the social studies</vt:lpstr>
      <vt:lpstr>PowerPoint Presentation</vt:lpstr>
      <vt:lpstr>BREAK TIME! (5 mins)</vt:lpstr>
      <vt:lpstr>Women in American history</vt:lpstr>
      <vt:lpstr>Maya angelou poet, storyteller, activist, autobiographer</vt:lpstr>
      <vt:lpstr>Frances Ellen Watkins poet, fiction writer, journalist, activist</vt:lpstr>
      <vt:lpstr>Phillis Wheatley Poet, slave </vt:lpstr>
      <vt:lpstr>Build a timeline</vt:lpstr>
      <vt:lpstr>PowerPoint Presentation</vt:lpstr>
      <vt:lpstr>Abigail Adams and the  American revolution</vt:lpstr>
      <vt:lpstr>Braintree to Philadelphia:  Adams’ Home to  continental congress</vt:lpstr>
      <vt:lpstr>PowerPoint Presentation</vt:lpstr>
      <vt:lpstr>PowerPoint Presentation</vt:lpstr>
      <vt:lpstr>Contextualization</vt:lpstr>
      <vt:lpstr>BREAK TIME! (5 mins)</vt:lpstr>
      <vt:lpstr>Women in  American history  Lesson Debrief</vt:lpstr>
      <vt:lpstr>Welcome Back: Dr. Roger Smith</vt:lpstr>
      <vt:lpstr>Lesson Plan #1 Debrief</vt:lpstr>
      <vt:lpstr>FLORIDA COUNCIL FOR HISTORY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Kacie Nadeau</dc:creator>
  <cp:lastModifiedBy>Kacie Nadeau</cp:lastModifiedBy>
  <cp:revision>37</cp:revision>
  <dcterms:created xsi:type="dcterms:W3CDTF">2019-03-21T16:48:45Z</dcterms:created>
  <dcterms:modified xsi:type="dcterms:W3CDTF">2019-04-04T18:35:27Z</dcterms:modified>
</cp:coreProperties>
</file>