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2"/>
  </p:notesMasterIdLst>
  <p:sldIdLst>
    <p:sldId id="272" r:id="rId2"/>
    <p:sldId id="256" r:id="rId3"/>
    <p:sldId id="257" r:id="rId4"/>
    <p:sldId id="258" r:id="rId5"/>
    <p:sldId id="259" r:id="rId6"/>
    <p:sldId id="260" r:id="rId7"/>
    <p:sldId id="273" r:id="rId8"/>
    <p:sldId id="270" r:id="rId9"/>
    <p:sldId id="264" r:id="rId10"/>
    <p:sldId id="261" r:id="rId11"/>
    <p:sldId id="262" r:id="rId12"/>
    <p:sldId id="263" r:id="rId13"/>
    <p:sldId id="266" r:id="rId14"/>
    <p:sldId id="267" r:id="rId15"/>
    <p:sldId id="268" r:id="rId16"/>
    <p:sldId id="269" r:id="rId17"/>
    <p:sldId id="271" r:id="rId18"/>
    <p:sldId id="274" r:id="rId19"/>
    <p:sldId id="275"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notesViewPr>
    <p:cSldViewPr snapToGrid="0">
      <p:cViewPr varScale="1">
        <p:scale>
          <a:sx n="48" d="100"/>
          <a:sy n="48" d="100"/>
        </p:scale>
        <p:origin x="275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58F93-6D65-4A99-B6AA-F044F15181A1}"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8D9EB-18A9-421B-80DF-227342E2A4E9}" type="slidenum">
              <a:rPr lang="en-US" smtClean="0"/>
              <a:t>‹#›</a:t>
            </a:fld>
            <a:endParaRPr lang="en-US"/>
          </a:p>
        </p:txBody>
      </p:sp>
    </p:spTree>
    <p:extLst>
      <p:ext uri="{BB962C8B-B14F-4D97-AF65-F5344CB8AC3E}">
        <p14:creationId xmlns:p14="http://schemas.microsoft.com/office/powerpoint/2010/main" val="417506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8D9EB-18A9-421B-80DF-227342E2A4E9}" type="slidenum">
              <a:rPr lang="en-US" smtClean="0"/>
              <a:t>1</a:t>
            </a:fld>
            <a:endParaRPr lang="en-US"/>
          </a:p>
        </p:txBody>
      </p:sp>
    </p:spTree>
    <p:extLst>
      <p:ext uri="{BB962C8B-B14F-4D97-AF65-F5344CB8AC3E}">
        <p14:creationId xmlns:p14="http://schemas.microsoft.com/office/powerpoint/2010/main" val="3457546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FB99304-9D4B-43E5-A065-6E8492097C1D}" type="datetimeFigureOut">
              <a:rPr lang="en-US" smtClean="0"/>
              <a:t>9/16/2019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755A3DD-60CB-41EB-8CA2-781644E61B50}"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1828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99304-9D4B-43E5-A065-6E8492097C1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7744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99304-9D4B-43E5-A065-6E8492097C1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245456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99304-9D4B-43E5-A065-6E8492097C1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A3DD-60CB-41EB-8CA2-781644E61B50}"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011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99304-9D4B-43E5-A065-6E8492097C1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04676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B99304-9D4B-43E5-A065-6E8492097C1D}"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73340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B99304-9D4B-43E5-A065-6E8492097C1D}"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44312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99304-9D4B-43E5-A065-6E8492097C1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50515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99304-9D4B-43E5-A065-6E8492097C1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00831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99304-9D4B-43E5-A065-6E8492097C1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03189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B99304-9D4B-43E5-A065-6E8492097C1D}"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49305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B99304-9D4B-43E5-A065-6E8492097C1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26657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B99304-9D4B-43E5-A065-6E8492097C1D}"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283070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B99304-9D4B-43E5-A065-6E8492097C1D}"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34600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99304-9D4B-43E5-A065-6E8492097C1D}"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35968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99304-9D4B-43E5-A065-6E8492097C1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337710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99304-9D4B-43E5-A065-6E8492097C1D}"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A3DD-60CB-41EB-8CA2-781644E61B50}" type="slidenum">
              <a:rPr lang="en-US" smtClean="0"/>
              <a:t>‹#›</a:t>
            </a:fld>
            <a:endParaRPr lang="en-US"/>
          </a:p>
        </p:txBody>
      </p:sp>
    </p:spTree>
    <p:extLst>
      <p:ext uri="{BB962C8B-B14F-4D97-AF65-F5344CB8AC3E}">
        <p14:creationId xmlns:p14="http://schemas.microsoft.com/office/powerpoint/2010/main" val="179780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FB99304-9D4B-43E5-A065-6E8492097C1D}" type="datetimeFigureOut">
              <a:rPr lang="en-US" smtClean="0"/>
              <a:t>9/16/2019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755A3DD-60CB-41EB-8CA2-781644E61B50}" type="slidenum">
              <a:rPr lang="en-US" smtClean="0"/>
              <a:t>‹#›</a:t>
            </a:fld>
            <a:endParaRPr lang="en-US"/>
          </a:p>
        </p:txBody>
      </p:sp>
    </p:spTree>
    <p:extLst>
      <p:ext uri="{BB962C8B-B14F-4D97-AF65-F5344CB8AC3E}">
        <p14:creationId xmlns:p14="http://schemas.microsoft.com/office/powerpoint/2010/main" val="3551103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emory.loc.gov/ammem/awhhtml/awpnp6/johnston_coll.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www.loc.gov/teachers/usingprimarysources/guide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memory.loc.gov/ammem/awhhtml/awpnp6/migrant_mother.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memory.loc.gov/ammem/awhhtml/awpnp6/migrant_mother.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rm.org/rosie-the-riveter/"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c.gov/today/cyberlc/feature_wdesc.php?rec=3350"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loc.gov/teachers/tps/about/professional.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610BD4-387E-4BD0-B7DA-277E31D59862}"/>
              </a:ext>
            </a:extLst>
          </p:cNvPr>
          <p:cNvPicPr>
            <a:picLocks noChangeAspect="1"/>
          </p:cNvPicPr>
          <p:nvPr/>
        </p:nvPicPr>
        <p:blipFill>
          <a:blip r:embed="rId3"/>
          <a:stretch>
            <a:fillRect/>
          </a:stretch>
        </p:blipFill>
        <p:spPr>
          <a:xfrm>
            <a:off x="6410007" y="178116"/>
            <a:ext cx="5000625" cy="5953125"/>
          </a:xfrm>
          <a:prstGeom prst="rect">
            <a:avLst/>
          </a:prstGeom>
        </p:spPr>
      </p:pic>
      <p:sp>
        <p:nvSpPr>
          <p:cNvPr id="12" name="TextBox 11">
            <a:extLst>
              <a:ext uri="{FF2B5EF4-FFF2-40B4-BE49-F238E27FC236}">
                <a16:creationId xmlns:a16="http://schemas.microsoft.com/office/drawing/2014/main" id="{89EBA63C-BBBD-4AE5-9FBD-3BA71E174737}"/>
              </a:ext>
            </a:extLst>
          </p:cNvPr>
          <p:cNvSpPr txBox="1"/>
          <p:nvPr/>
        </p:nvSpPr>
        <p:spPr>
          <a:xfrm>
            <a:off x="284480" y="646300"/>
            <a:ext cx="5973127" cy="5016758"/>
          </a:xfrm>
          <a:prstGeom prst="rect">
            <a:avLst/>
          </a:prstGeom>
          <a:noFill/>
        </p:spPr>
        <p:txBody>
          <a:bodyPr wrap="square" rtlCol="0">
            <a:spAutoFit/>
          </a:bodyPr>
          <a:lstStyle/>
          <a:p>
            <a:pPr algn="ctr"/>
            <a:r>
              <a:rPr lang="en-US" sz="3200" dirty="0">
                <a:latin typeface="Gill Sans Ultra Bold" panose="020B0A02020104020203" pitchFamily="34" charset="0"/>
              </a:rPr>
              <a:t>Welcome!  Please use a sticky note and make one or more comments or pose a question based on the photo, like you would on social media.  You may respond to other comments and questions too.</a:t>
            </a:r>
          </a:p>
        </p:txBody>
      </p:sp>
      <p:sp>
        <p:nvSpPr>
          <p:cNvPr id="2" name="TextBox 1">
            <a:extLst>
              <a:ext uri="{FF2B5EF4-FFF2-40B4-BE49-F238E27FC236}">
                <a16:creationId xmlns:a16="http://schemas.microsoft.com/office/drawing/2014/main" id="{2157CBF3-446D-40FD-AD4A-20516583E3A2}"/>
              </a:ext>
            </a:extLst>
          </p:cNvPr>
          <p:cNvSpPr txBox="1"/>
          <p:nvPr/>
        </p:nvSpPr>
        <p:spPr>
          <a:xfrm>
            <a:off x="500743" y="5595132"/>
            <a:ext cx="5000625" cy="646331"/>
          </a:xfrm>
          <a:prstGeom prst="rect">
            <a:avLst/>
          </a:prstGeom>
          <a:noFill/>
        </p:spPr>
        <p:txBody>
          <a:bodyPr wrap="square" rtlCol="0">
            <a:spAutoFit/>
          </a:bodyPr>
          <a:lstStyle/>
          <a:p>
            <a:r>
              <a:rPr lang="en-US" dirty="0">
                <a:hlinkClick r:id="rId4"/>
              </a:rPr>
              <a:t>https://memory.loc.gov/ammem/awhhtml/awpnp6/johnston_coll.html</a:t>
            </a:r>
            <a:endParaRPr lang="en-US" dirty="0"/>
          </a:p>
        </p:txBody>
      </p:sp>
    </p:spTree>
    <p:extLst>
      <p:ext uri="{BB962C8B-B14F-4D97-AF65-F5344CB8AC3E}">
        <p14:creationId xmlns:p14="http://schemas.microsoft.com/office/powerpoint/2010/main" val="419366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4" name="Picture 3" descr="A picture containing person, photo, outdoor, cellphone&#10;&#10;Description generated with very high confidence">
            <a:extLst>
              <a:ext uri="{FF2B5EF4-FFF2-40B4-BE49-F238E27FC236}">
                <a16:creationId xmlns:a16="http://schemas.microsoft.com/office/drawing/2014/main" id="{28057079-E33F-4035-ABFD-0224E2BC244C}"/>
              </a:ext>
            </a:extLst>
          </p:cNvPr>
          <p:cNvPicPr>
            <a:picLocks noChangeAspect="1"/>
          </p:cNvPicPr>
          <p:nvPr/>
        </p:nvPicPr>
        <p:blipFill rotWithShape="1">
          <a:blip r:embed="rId3">
            <a:extLst>
              <a:ext uri="{28A0092B-C50C-407E-A947-70E740481C1C}">
                <a14:useLocalDpi xmlns:a14="http://schemas.microsoft.com/office/drawing/2010/main" val="0"/>
              </a:ext>
            </a:extLst>
          </a:blip>
          <a:srcRect t="16369" r="-1" b="38491"/>
          <a:stretch/>
        </p:blipFill>
        <p:spPr>
          <a:xfrm>
            <a:off x="20" y="10"/>
            <a:ext cx="12191980" cy="6857990"/>
          </a:xfrm>
          <a:prstGeom prst="rect">
            <a:avLst/>
          </a:prstGeom>
        </p:spPr>
      </p:pic>
      <p:sp>
        <p:nvSpPr>
          <p:cNvPr id="5" name="Cloud 4">
            <a:extLst>
              <a:ext uri="{FF2B5EF4-FFF2-40B4-BE49-F238E27FC236}">
                <a16:creationId xmlns:a16="http://schemas.microsoft.com/office/drawing/2014/main" id="{B0FD4112-E2C0-425C-AAD6-66F4C6CD8002}"/>
              </a:ext>
            </a:extLst>
          </p:cNvPr>
          <p:cNvSpPr/>
          <p:nvPr/>
        </p:nvSpPr>
        <p:spPr>
          <a:xfrm>
            <a:off x="940526" y="509451"/>
            <a:ext cx="10438674" cy="634854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69F109-78A1-4718-9FD6-2E0BB05DE5CC}"/>
              </a:ext>
            </a:extLst>
          </p:cNvPr>
          <p:cNvSpPr txBox="1"/>
          <p:nvPr/>
        </p:nvSpPr>
        <p:spPr>
          <a:xfrm>
            <a:off x="2987040" y="1229360"/>
            <a:ext cx="6604000" cy="3785652"/>
          </a:xfrm>
          <a:prstGeom prst="rect">
            <a:avLst/>
          </a:prstGeom>
          <a:noFill/>
        </p:spPr>
        <p:txBody>
          <a:bodyPr wrap="square" rtlCol="0">
            <a:spAutoFit/>
          </a:bodyPr>
          <a:lstStyle/>
          <a:p>
            <a:pPr algn="ctr"/>
            <a:r>
              <a:rPr lang="en-US" sz="8000" dirty="0">
                <a:latin typeface="Gill Sans Ultra Bold Condensed" panose="020B0A06020104020203" pitchFamily="34" charset="0"/>
              </a:rPr>
              <a:t>What was the first thing you noticed?</a:t>
            </a:r>
          </a:p>
        </p:txBody>
      </p:sp>
    </p:spTree>
    <p:extLst>
      <p:ext uri="{BB962C8B-B14F-4D97-AF65-F5344CB8AC3E}">
        <p14:creationId xmlns:p14="http://schemas.microsoft.com/office/powerpoint/2010/main" val="22989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4" name="Picture 3" descr="A picture containing person, photo, outdoor, cellphone&#10;&#10;Description generated with very high confidence">
            <a:extLst>
              <a:ext uri="{FF2B5EF4-FFF2-40B4-BE49-F238E27FC236}">
                <a16:creationId xmlns:a16="http://schemas.microsoft.com/office/drawing/2014/main" id="{28057079-E33F-4035-ABFD-0224E2BC244C}"/>
              </a:ext>
            </a:extLst>
          </p:cNvPr>
          <p:cNvPicPr>
            <a:picLocks noChangeAspect="1"/>
          </p:cNvPicPr>
          <p:nvPr/>
        </p:nvPicPr>
        <p:blipFill rotWithShape="1">
          <a:blip r:embed="rId3">
            <a:extLst>
              <a:ext uri="{28A0092B-C50C-407E-A947-70E740481C1C}">
                <a14:useLocalDpi xmlns:a14="http://schemas.microsoft.com/office/drawing/2010/main" val="0"/>
              </a:ext>
            </a:extLst>
          </a:blip>
          <a:srcRect t="16369" r="-1" b="3849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FD3A93D5-C654-4B6D-8D8A-62E9D476BC6B}"/>
              </a:ext>
            </a:extLst>
          </p:cNvPr>
          <p:cNvSpPr txBox="1"/>
          <p:nvPr/>
        </p:nvSpPr>
        <p:spPr>
          <a:xfrm>
            <a:off x="294640" y="162550"/>
            <a:ext cx="3637280" cy="646331"/>
          </a:xfrm>
          <a:prstGeom prst="rect">
            <a:avLst/>
          </a:prstGeom>
          <a:noFill/>
        </p:spPr>
        <p:txBody>
          <a:bodyPr wrap="square" rtlCol="0">
            <a:spAutoFit/>
          </a:bodyPr>
          <a:lstStyle/>
          <a:p>
            <a:pPr algn="ctr"/>
            <a:r>
              <a:rPr lang="en-US" dirty="0">
                <a:solidFill>
                  <a:schemeClr val="bg1"/>
                </a:solidFill>
                <a:latin typeface="Gill Sans Ultra Bold Condensed" panose="020B0A06020104020203" pitchFamily="34" charset="0"/>
              </a:rPr>
              <a:t>Let’s use </a:t>
            </a:r>
            <a:r>
              <a:rPr lang="en-US" dirty="0">
                <a:solidFill>
                  <a:schemeClr val="bg1"/>
                </a:solidFill>
                <a:latin typeface="Gill Sans Ultra Bold Condensed" panose="020B0A06020104020203" pitchFamily="34" charset="0"/>
                <a:hlinkClick r:id="rId4"/>
              </a:rPr>
              <a:t>LOC</a:t>
            </a:r>
            <a:r>
              <a:rPr lang="en-US" dirty="0">
                <a:solidFill>
                  <a:schemeClr val="bg1"/>
                </a:solidFill>
                <a:latin typeface="Gill Sans Ultra Bold Condensed" panose="020B0A06020104020203" pitchFamily="34" charset="0"/>
              </a:rPr>
              <a:t> primary source organizers to analyze this photo</a:t>
            </a:r>
          </a:p>
        </p:txBody>
      </p:sp>
    </p:spTree>
    <p:extLst>
      <p:ext uri="{BB962C8B-B14F-4D97-AF65-F5344CB8AC3E}">
        <p14:creationId xmlns:p14="http://schemas.microsoft.com/office/powerpoint/2010/main" val="421970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4" name="Picture 3" descr="A picture containing person, photo, outdoor, cellphone&#10;&#10;Description generated with very high confidence">
            <a:extLst>
              <a:ext uri="{FF2B5EF4-FFF2-40B4-BE49-F238E27FC236}">
                <a16:creationId xmlns:a16="http://schemas.microsoft.com/office/drawing/2014/main" id="{28057079-E33F-4035-ABFD-0224E2BC244C}"/>
              </a:ext>
            </a:extLst>
          </p:cNvPr>
          <p:cNvPicPr>
            <a:picLocks noChangeAspect="1"/>
          </p:cNvPicPr>
          <p:nvPr/>
        </p:nvPicPr>
        <p:blipFill rotWithShape="1">
          <a:blip r:embed="rId3">
            <a:extLst>
              <a:ext uri="{28A0092B-C50C-407E-A947-70E740481C1C}">
                <a14:useLocalDpi xmlns:a14="http://schemas.microsoft.com/office/drawing/2010/main" val="0"/>
              </a:ext>
            </a:extLst>
          </a:blip>
          <a:srcRect t="16369" r="-1" b="38491"/>
          <a:stretch/>
        </p:blipFill>
        <p:spPr>
          <a:xfrm>
            <a:off x="0" y="10"/>
            <a:ext cx="12191980" cy="6857990"/>
          </a:xfrm>
          <a:prstGeom prst="rect">
            <a:avLst/>
          </a:prstGeom>
        </p:spPr>
      </p:pic>
      <p:sp>
        <p:nvSpPr>
          <p:cNvPr id="3" name="Rectangle 2">
            <a:extLst>
              <a:ext uri="{FF2B5EF4-FFF2-40B4-BE49-F238E27FC236}">
                <a16:creationId xmlns:a16="http://schemas.microsoft.com/office/drawing/2014/main" id="{A51E39EF-4497-488C-B653-A7D0296490A6}"/>
              </a:ext>
            </a:extLst>
          </p:cNvPr>
          <p:cNvSpPr/>
          <p:nvPr/>
        </p:nvSpPr>
        <p:spPr>
          <a:xfrm>
            <a:off x="741680" y="5700375"/>
            <a:ext cx="8554720" cy="1477328"/>
          </a:xfrm>
          <a:prstGeom prst="rect">
            <a:avLst/>
          </a:prstGeom>
        </p:spPr>
        <p:txBody>
          <a:bodyPr wrap="square">
            <a:spAutoFit/>
          </a:bodyPr>
          <a:lstStyle/>
          <a:p>
            <a:pPr marR="0" lvl="0">
              <a:spcBef>
                <a:spcPts val="0"/>
              </a:spcBef>
              <a:spcAft>
                <a:spcPts val="0"/>
              </a:spcAft>
              <a:buSzPts val="1000"/>
              <a:tabLst>
                <a:tab pos="457200" algn="l"/>
              </a:tabLst>
            </a:pPr>
            <a:r>
              <a:rPr lang="en-US" i="1" dirty="0">
                <a:solidFill>
                  <a:schemeClr val="bg1"/>
                </a:solidFill>
                <a:latin typeface="Gill Sans Ultra Bold Condensed" panose="020B0A06020104020203" pitchFamily="34" charset="0"/>
                <a:ea typeface="Times New Roman" panose="02020603050405020304" pitchFamily="18" charset="0"/>
              </a:rPr>
              <a:t>Migrant Mother</a:t>
            </a:r>
            <a:endParaRPr lang="en-US" sz="2000" i="1" dirty="0">
              <a:solidFill>
                <a:schemeClr val="bg1"/>
              </a:solidFill>
              <a:latin typeface="Gill Sans Ultra Bold Condensed" panose="020B0A06020104020203" pitchFamily="34" charset="0"/>
              <a:ea typeface="Times New Roman" panose="02020603050405020304" pitchFamily="18" charset="0"/>
            </a:endParaRPr>
          </a:p>
          <a:p>
            <a:pPr marR="0" lvl="0">
              <a:spcBef>
                <a:spcPts val="0"/>
              </a:spcBef>
              <a:spcAft>
                <a:spcPts val="0"/>
              </a:spcAft>
              <a:buSzPts val="1000"/>
              <a:tabLst>
                <a:tab pos="457200" algn="l"/>
              </a:tabLst>
            </a:pPr>
            <a:r>
              <a:rPr lang="en-US" dirty="0">
                <a:solidFill>
                  <a:schemeClr val="bg1"/>
                </a:solidFill>
                <a:latin typeface="Gill Sans Ultra Bold Condensed" panose="020B0A06020104020203" pitchFamily="34" charset="0"/>
                <a:ea typeface="Times New Roman" panose="02020603050405020304" pitchFamily="18" charset="0"/>
              </a:rPr>
              <a:t>February or March of 1936 </a:t>
            </a:r>
            <a:endParaRPr lang="en-US" sz="2000" dirty="0">
              <a:solidFill>
                <a:schemeClr val="bg1"/>
              </a:solidFill>
              <a:latin typeface="Gill Sans Ultra Bold Condensed" panose="020B0A06020104020203" pitchFamily="34" charset="0"/>
              <a:ea typeface="Times New Roman" panose="02020603050405020304" pitchFamily="18" charset="0"/>
            </a:endParaRPr>
          </a:p>
          <a:p>
            <a:r>
              <a:rPr lang="en-US" dirty="0">
                <a:solidFill>
                  <a:schemeClr val="bg1"/>
                </a:solidFill>
                <a:latin typeface="Gill Sans Ultra Bold Condensed" panose="020B0A06020104020203" pitchFamily="34" charset="0"/>
                <a:ea typeface="Times New Roman" panose="02020603050405020304" pitchFamily="18" charset="0"/>
              </a:rPr>
              <a:t>Dorothea Lange made in in Nipomo, California. </a:t>
            </a:r>
          </a:p>
          <a:p>
            <a:r>
              <a:rPr lang="en-US" dirty="0">
                <a:latin typeface="Gill Sans Ultra Bold Condensed" panose="020B0A06020104020203" pitchFamily="34" charset="0"/>
                <a:hlinkClick r:id="rId4"/>
              </a:rPr>
              <a:t>https://memory.loc.gov/ammem/awhhtml/awpnp6/migrant_mother.html</a:t>
            </a:r>
            <a:r>
              <a:rPr lang="en-US" dirty="0">
                <a:latin typeface="Gill Sans Ultra Bold Condensed" panose="020B0A06020104020203" pitchFamily="34" charset="0"/>
              </a:rPr>
              <a:t> </a:t>
            </a:r>
          </a:p>
          <a:p>
            <a:endParaRPr lang="en-US" dirty="0">
              <a:solidFill>
                <a:schemeClr val="bg1"/>
              </a:solidFill>
              <a:latin typeface="Gill Sans Ultra Bold Condensed" panose="020B0A06020104020203" pitchFamily="34" charset="0"/>
            </a:endParaRPr>
          </a:p>
        </p:txBody>
      </p:sp>
      <p:sp>
        <p:nvSpPr>
          <p:cNvPr id="2" name="Oval 1">
            <a:extLst>
              <a:ext uri="{FF2B5EF4-FFF2-40B4-BE49-F238E27FC236}">
                <a16:creationId xmlns:a16="http://schemas.microsoft.com/office/drawing/2014/main" id="{06CBB5D8-0809-4274-8321-F7BA20D13708}"/>
              </a:ext>
            </a:extLst>
          </p:cNvPr>
          <p:cNvSpPr/>
          <p:nvPr/>
        </p:nvSpPr>
        <p:spPr>
          <a:xfrm>
            <a:off x="7119257" y="2416629"/>
            <a:ext cx="4550228"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724F51-D4CF-4E4E-8CD7-77BA37B4F7D9}"/>
              </a:ext>
            </a:extLst>
          </p:cNvPr>
          <p:cNvSpPr txBox="1"/>
          <p:nvPr/>
        </p:nvSpPr>
        <p:spPr>
          <a:xfrm>
            <a:off x="7837714" y="2824567"/>
            <a:ext cx="3309257" cy="2308324"/>
          </a:xfrm>
          <a:prstGeom prst="rect">
            <a:avLst/>
          </a:prstGeom>
          <a:noFill/>
        </p:spPr>
        <p:txBody>
          <a:bodyPr wrap="square" rtlCol="0">
            <a:spAutoFit/>
          </a:bodyPr>
          <a:lstStyle/>
          <a:p>
            <a:r>
              <a:rPr lang="en-US" sz="3600" dirty="0"/>
              <a:t>Is this a primary or secondary source?  How do you know?</a:t>
            </a:r>
          </a:p>
        </p:txBody>
      </p:sp>
    </p:spTree>
    <p:extLst>
      <p:ext uri="{BB962C8B-B14F-4D97-AF65-F5344CB8AC3E}">
        <p14:creationId xmlns:p14="http://schemas.microsoft.com/office/powerpoint/2010/main" val="44349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B85F95-EAAE-4081-A12B-E0BBDB87CC09}"/>
              </a:ext>
            </a:extLst>
          </p:cNvPr>
          <p:cNvSpPr/>
          <p:nvPr/>
        </p:nvSpPr>
        <p:spPr>
          <a:xfrm>
            <a:off x="1076960" y="792480"/>
            <a:ext cx="10038080" cy="4093428"/>
          </a:xfrm>
          <a:prstGeom prst="rect">
            <a:avLst/>
          </a:prstGeom>
        </p:spPr>
        <p:txBody>
          <a:bodyPr wrap="square">
            <a:spAutoFit/>
          </a:bodyPr>
          <a:lstStyle/>
          <a:p>
            <a:r>
              <a:rPr lang="en-US" sz="2000" dirty="0">
                <a:latin typeface="Gill Sans Ultra Bold" panose="020B0A02020104020203" pitchFamily="34" charset="0"/>
              </a:rPr>
              <a:t>I saw and approached the hungry and desperate mother, as if drawn by a magnet. I do not remember how I explained my presence or my camera to her, but I do remember she asked me no questions. I made five exposures, working closer and closer from the same direction. I did not ask her name or her history. She told me her age, that she was thirty-two. She said that they had been living on frozen vegetables from the surrounding fields, and birds that the children killed. She had just sold the tires from her car to buy food. There she sat in that lean- to tent with her children huddled around her, and seemed to know that my pictures might help her, and so she helped me. There was a sort of equality about it. (From: </a:t>
            </a:r>
            <a:r>
              <a:rPr lang="en-US" sz="2000" i="1" dirty="0">
                <a:latin typeface="Gill Sans Ultra Bold" panose="020B0A02020104020203" pitchFamily="34" charset="0"/>
              </a:rPr>
              <a:t>Popular Photography</a:t>
            </a:r>
            <a:r>
              <a:rPr lang="en-US" sz="2000" dirty="0">
                <a:latin typeface="Gill Sans Ultra Bold" panose="020B0A02020104020203" pitchFamily="34" charset="0"/>
              </a:rPr>
              <a:t>, Feb. 1960).</a:t>
            </a:r>
          </a:p>
        </p:txBody>
      </p:sp>
      <p:sp>
        <p:nvSpPr>
          <p:cNvPr id="3" name="Rectangle 2">
            <a:extLst>
              <a:ext uri="{FF2B5EF4-FFF2-40B4-BE49-F238E27FC236}">
                <a16:creationId xmlns:a16="http://schemas.microsoft.com/office/drawing/2014/main" id="{8B842A15-4261-4558-8FEE-A1999E4A736A}"/>
              </a:ext>
            </a:extLst>
          </p:cNvPr>
          <p:cNvSpPr/>
          <p:nvPr/>
        </p:nvSpPr>
        <p:spPr>
          <a:xfrm>
            <a:off x="1937640" y="5225534"/>
            <a:ext cx="6877011" cy="369332"/>
          </a:xfrm>
          <a:prstGeom prst="rect">
            <a:avLst/>
          </a:prstGeom>
        </p:spPr>
        <p:txBody>
          <a:bodyPr wrap="none">
            <a:spAutoFit/>
          </a:bodyPr>
          <a:lstStyle/>
          <a:p>
            <a:r>
              <a:rPr lang="en-US" dirty="0">
                <a:latin typeface="Gill Sans Ultra Bold" panose="020B0A02020104020203" pitchFamily="34" charset="0"/>
              </a:rPr>
              <a:t>http://www.loc.gov/rr/print/list/128_migm.html</a:t>
            </a:r>
          </a:p>
        </p:txBody>
      </p:sp>
    </p:spTree>
    <p:extLst>
      <p:ext uri="{BB962C8B-B14F-4D97-AF65-F5344CB8AC3E}">
        <p14:creationId xmlns:p14="http://schemas.microsoft.com/office/powerpoint/2010/main" val="423126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1A4CD8-4A8B-4EA7-8BE5-ACE5A30FDAFF}"/>
              </a:ext>
            </a:extLst>
          </p:cNvPr>
          <p:cNvSpPr/>
          <p:nvPr/>
        </p:nvSpPr>
        <p:spPr>
          <a:xfrm>
            <a:off x="741680" y="5147995"/>
            <a:ext cx="10251440" cy="369332"/>
          </a:xfrm>
          <a:prstGeom prst="rect">
            <a:avLst/>
          </a:prstGeom>
        </p:spPr>
        <p:txBody>
          <a:bodyPr wrap="square">
            <a:spAutoFit/>
          </a:bodyPr>
          <a:lstStyle/>
          <a:p>
            <a:r>
              <a:rPr lang="en-US" dirty="0">
                <a:latin typeface="Gill Sans Ultra Bold" panose="020B0A02020104020203" pitchFamily="34" charset="0"/>
                <a:hlinkClick r:id="rId2"/>
              </a:rPr>
              <a:t>http://memory.loc.gov/ammem/awhhtml/awpnp6/migrant_mother.html</a:t>
            </a:r>
            <a:endParaRPr lang="en-US" dirty="0">
              <a:latin typeface="Gill Sans Ultra Bold" panose="020B0A02020104020203" pitchFamily="34" charset="0"/>
            </a:endParaRPr>
          </a:p>
        </p:txBody>
      </p:sp>
      <p:sp>
        <p:nvSpPr>
          <p:cNvPr id="3" name="TextBox 2">
            <a:extLst>
              <a:ext uri="{FF2B5EF4-FFF2-40B4-BE49-F238E27FC236}">
                <a16:creationId xmlns:a16="http://schemas.microsoft.com/office/drawing/2014/main" id="{3F96E0AA-9B73-4654-9DE8-F642F9C5E10E}"/>
              </a:ext>
            </a:extLst>
          </p:cNvPr>
          <p:cNvSpPr txBox="1"/>
          <p:nvPr/>
        </p:nvSpPr>
        <p:spPr>
          <a:xfrm>
            <a:off x="894080" y="1005840"/>
            <a:ext cx="10251440" cy="3416320"/>
          </a:xfrm>
          <a:prstGeom prst="rect">
            <a:avLst/>
          </a:prstGeom>
          <a:noFill/>
        </p:spPr>
        <p:txBody>
          <a:bodyPr wrap="square" rtlCol="0">
            <a:spAutoFit/>
          </a:bodyPr>
          <a:lstStyle/>
          <a:p>
            <a:r>
              <a:rPr lang="en-US" sz="2400" dirty="0">
                <a:latin typeface="Gill Sans Ultra Bold" panose="020B0A02020104020203" pitchFamily="34" charset="0"/>
              </a:rPr>
              <a:t>Take a few minutes to read an excerpt from Library of Congress-American Woman website to learn about</a:t>
            </a:r>
          </a:p>
          <a:p>
            <a:pPr marL="342900" indent="-342900">
              <a:buFont typeface="Arial" panose="020B0604020202020204" pitchFamily="34" charset="0"/>
              <a:buChar char="•"/>
            </a:pPr>
            <a:r>
              <a:rPr lang="en-US" sz="2400" dirty="0">
                <a:latin typeface="Gill Sans Ultra Bold" panose="020B0A02020104020203" pitchFamily="34" charset="0"/>
              </a:rPr>
              <a:t>awareness of the circumstances surrounding the situation of the image and how that compares to our interpretation of the picture</a:t>
            </a:r>
          </a:p>
          <a:p>
            <a:pPr marL="342900" indent="-342900">
              <a:buFont typeface="Arial" panose="020B0604020202020204" pitchFamily="34" charset="0"/>
              <a:buChar char="•"/>
            </a:pPr>
            <a:r>
              <a:rPr lang="en-US" sz="2400" dirty="0">
                <a:latin typeface="Gill Sans Ultra Bold" panose="020B0A02020104020203" pitchFamily="34" charset="0"/>
              </a:rPr>
              <a:t>multiple contexts surrounding a single, well-known picture vividly illustrates the point that many factors shape the making and meaning of images. </a:t>
            </a:r>
          </a:p>
        </p:txBody>
      </p:sp>
    </p:spTree>
    <p:extLst>
      <p:ext uri="{BB962C8B-B14F-4D97-AF65-F5344CB8AC3E}">
        <p14:creationId xmlns:p14="http://schemas.microsoft.com/office/powerpoint/2010/main" val="219817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6CB596-08D0-43A6-ACC7-08352B1063C8}"/>
              </a:ext>
            </a:extLst>
          </p:cNvPr>
          <p:cNvPicPr>
            <a:picLocks noChangeAspect="1"/>
          </p:cNvPicPr>
          <p:nvPr/>
        </p:nvPicPr>
        <p:blipFill>
          <a:blip r:embed="rId2"/>
          <a:stretch>
            <a:fillRect/>
          </a:stretch>
        </p:blipFill>
        <p:spPr>
          <a:xfrm>
            <a:off x="0" y="55931"/>
            <a:ext cx="12192000" cy="6746138"/>
          </a:xfrm>
          <a:prstGeom prst="rect">
            <a:avLst/>
          </a:prstGeom>
        </p:spPr>
      </p:pic>
      <p:pic>
        <p:nvPicPr>
          <p:cNvPr id="3" name="Picture 2">
            <a:extLst>
              <a:ext uri="{FF2B5EF4-FFF2-40B4-BE49-F238E27FC236}">
                <a16:creationId xmlns:a16="http://schemas.microsoft.com/office/drawing/2014/main" id="{6E30510E-A1A3-443C-8D0F-6FF221311672}"/>
              </a:ext>
            </a:extLst>
          </p:cNvPr>
          <p:cNvPicPr>
            <a:picLocks noChangeAspect="1"/>
          </p:cNvPicPr>
          <p:nvPr/>
        </p:nvPicPr>
        <p:blipFill>
          <a:blip r:embed="rId3"/>
          <a:stretch>
            <a:fillRect/>
          </a:stretch>
        </p:blipFill>
        <p:spPr>
          <a:xfrm>
            <a:off x="259686" y="1360389"/>
            <a:ext cx="11650246" cy="4441321"/>
          </a:xfrm>
          <a:prstGeom prst="rect">
            <a:avLst/>
          </a:prstGeom>
        </p:spPr>
      </p:pic>
    </p:spTree>
    <p:extLst>
      <p:ext uri="{BB962C8B-B14F-4D97-AF65-F5344CB8AC3E}">
        <p14:creationId xmlns:p14="http://schemas.microsoft.com/office/powerpoint/2010/main" val="3986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3" name="Picture 2" descr="A person sitting in a chair&#10;&#10;Description generated with very high confidence">
            <a:extLst>
              <a:ext uri="{FF2B5EF4-FFF2-40B4-BE49-F238E27FC236}">
                <a16:creationId xmlns:a16="http://schemas.microsoft.com/office/drawing/2014/main" id="{EE776C9D-AE1B-4FE4-BC1C-39D7DF9AEA84}"/>
              </a:ext>
            </a:extLst>
          </p:cNvPr>
          <p:cNvPicPr>
            <a:picLocks noChangeAspect="1"/>
          </p:cNvPicPr>
          <p:nvPr/>
        </p:nvPicPr>
        <p:blipFill rotWithShape="1">
          <a:blip r:embed="rId3">
            <a:extLst>
              <a:ext uri="{28A0092B-C50C-407E-A947-70E740481C1C}">
                <a14:useLocalDpi xmlns:a14="http://schemas.microsoft.com/office/drawing/2010/main" val="0"/>
              </a:ext>
            </a:extLst>
          </a:blip>
          <a:srcRect t="21643" r="-1" b="34904"/>
          <a:stretch/>
        </p:blipFill>
        <p:spPr>
          <a:xfrm>
            <a:off x="20" y="10"/>
            <a:ext cx="12191980" cy="6857990"/>
          </a:xfrm>
          <a:prstGeom prst="rect">
            <a:avLst/>
          </a:prstGeom>
        </p:spPr>
      </p:pic>
      <p:sp>
        <p:nvSpPr>
          <p:cNvPr id="4" name="Rectangle: Diagonal Corners Rounded 3">
            <a:extLst>
              <a:ext uri="{FF2B5EF4-FFF2-40B4-BE49-F238E27FC236}">
                <a16:creationId xmlns:a16="http://schemas.microsoft.com/office/drawing/2014/main" id="{4A8B3938-B7AA-4FFC-9C62-23999DE3FB25}"/>
              </a:ext>
            </a:extLst>
          </p:cNvPr>
          <p:cNvSpPr/>
          <p:nvPr/>
        </p:nvSpPr>
        <p:spPr>
          <a:xfrm>
            <a:off x="284480" y="0"/>
            <a:ext cx="11826240" cy="36576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A73E35-C330-4911-8E32-4DF65BFA337D}"/>
              </a:ext>
            </a:extLst>
          </p:cNvPr>
          <p:cNvSpPr txBox="1"/>
          <p:nvPr/>
        </p:nvSpPr>
        <p:spPr>
          <a:xfrm>
            <a:off x="782320" y="81280"/>
            <a:ext cx="10972800" cy="1754326"/>
          </a:xfrm>
          <a:prstGeom prst="rect">
            <a:avLst/>
          </a:prstGeom>
          <a:noFill/>
        </p:spPr>
        <p:txBody>
          <a:bodyPr wrap="square" rtlCol="0">
            <a:spAutoFit/>
          </a:bodyPr>
          <a:lstStyle/>
          <a:p>
            <a:r>
              <a:rPr lang="en-US" sz="5400" dirty="0">
                <a:latin typeface="Gill Sans Ultra Bold" panose="020B0A02020104020203" pitchFamily="34" charset="0"/>
              </a:rPr>
              <a:t>What is the first thing you notice?  </a:t>
            </a:r>
          </a:p>
        </p:txBody>
      </p:sp>
      <p:sp>
        <p:nvSpPr>
          <p:cNvPr id="13" name="TextBox 12">
            <a:extLst>
              <a:ext uri="{FF2B5EF4-FFF2-40B4-BE49-F238E27FC236}">
                <a16:creationId xmlns:a16="http://schemas.microsoft.com/office/drawing/2014/main" id="{18384432-AE96-4D01-807B-3B541F4843B7}"/>
              </a:ext>
            </a:extLst>
          </p:cNvPr>
          <p:cNvSpPr txBox="1"/>
          <p:nvPr/>
        </p:nvSpPr>
        <p:spPr>
          <a:xfrm>
            <a:off x="711200" y="1635760"/>
            <a:ext cx="10972800" cy="923330"/>
          </a:xfrm>
          <a:prstGeom prst="rect">
            <a:avLst/>
          </a:prstGeom>
          <a:noFill/>
        </p:spPr>
        <p:txBody>
          <a:bodyPr wrap="square" rtlCol="0">
            <a:spAutoFit/>
          </a:bodyPr>
          <a:lstStyle/>
          <a:p>
            <a:r>
              <a:rPr lang="en-US" sz="5400" dirty="0">
                <a:latin typeface="Gill Sans Ultra Bold" panose="020B0A02020104020203" pitchFamily="34" charset="0"/>
              </a:rPr>
              <a:t>Name 5 things you see?  </a:t>
            </a:r>
          </a:p>
        </p:txBody>
      </p:sp>
      <p:sp>
        <p:nvSpPr>
          <p:cNvPr id="15" name="TextBox 14">
            <a:extLst>
              <a:ext uri="{FF2B5EF4-FFF2-40B4-BE49-F238E27FC236}">
                <a16:creationId xmlns:a16="http://schemas.microsoft.com/office/drawing/2014/main" id="{3E98CBDC-6143-4307-941B-E330F1A17DA5}"/>
              </a:ext>
            </a:extLst>
          </p:cNvPr>
          <p:cNvSpPr txBox="1"/>
          <p:nvPr/>
        </p:nvSpPr>
        <p:spPr>
          <a:xfrm>
            <a:off x="711200" y="2405410"/>
            <a:ext cx="10972800" cy="1754326"/>
          </a:xfrm>
          <a:prstGeom prst="rect">
            <a:avLst/>
          </a:prstGeom>
          <a:noFill/>
        </p:spPr>
        <p:txBody>
          <a:bodyPr wrap="square" rtlCol="0">
            <a:spAutoFit/>
          </a:bodyPr>
          <a:lstStyle/>
          <a:p>
            <a:r>
              <a:rPr lang="en-US" sz="5400" dirty="0">
                <a:latin typeface="Gill Sans Ultra Bold" panose="020B0A02020104020203" pitchFamily="34" charset="0"/>
              </a:rPr>
              <a:t>What do you think this is?</a:t>
            </a:r>
          </a:p>
        </p:txBody>
      </p:sp>
    </p:spTree>
    <p:extLst>
      <p:ext uri="{BB962C8B-B14F-4D97-AF65-F5344CB8AC3E}">
        <p14:creationId xmlns:p14="http://schemas.microsoft.com/office/powerpoint/2010/main" val="4592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chair&#10;&#10;Description generated with very high confidence">
            <a:extLst>
              <a:ext uri="{FF2B5EF4-FFF2-40B4-BE49-F238E27FC236}">
                <a16:creationId xmlns:a16="http://schemas.microsoft.com/office/drawing/2014/main" id="{B14CFB6C-0618-489C-8E72-50FCEECFB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124" y="147320"/>
            <a:ext cx="4762500" cy="6172200"/>
          </a:xfrm>
          <a:prstGeom prst="rect">
            <a:avLst/>
          </a:prstGeom>
        </p:spPr>
      </p:pic>
      <p:sp>
        <p:nvSpPr>
          <p:cNvPr id="5" name="TextBox 4">
            <a:extLst>
              <a:ext uri="{FF2B5EF4-FFF2-40B4-BE49-F238E27FC236}">
                <a16:creationId xmlns:a16="http://schemas.microsoft.com/office/drawing/2014/main" id="{4999D0E5-C607-4B03-BCE1-F50AB63E6B2B}"/>
              </a:ext>
            </a:extLst>
          </p:cNvPr>
          <p:cNvSpPr txBox="1"/>
          <p:nvPr/>
        </p:nvSpPr>
        <p:spPr>
          <a:xfrm>
            <a:off x="-392912" y="147320"/>
            <a:ext cx="4404886" cy="1077218"/>
          </a:xfrm>
          <a:prstGeom prst="rect">
            <a:avLst/>
          </a:prstGeom>
          <a:noFill/>
        </p:spPr>
        <p:txBody>
          <a:bodyPr wrap="square" rtlCol="0">
            <a:spAutoFit/>
          </a:bodyPr>
          <a:lstStyle/>
          <a:p>
            <a:pPr algn="ctr"/>
            <a:r>
              <a:rPr lang="en-US" sz="3200" dirty="0">
                <a:latin typeface="Gill Sans Ultra Bold" panose="020B0A02020104020203" pitchFamily="34" charset="0"/>
              </a:rPr>
              <a:t>Who created</a:t>
            </a:r>
          </a:p>
          <a:p>
            <a:pPr algn="ctr"/>
            <a:r>
              <a:rPr lang="en-US" sz="3200" dirty="0">
                <a:latin typeface="Gill Sans Ultra Bold" panose="020B0A02020104020203" pitchFamily="34" charset="0"/>
              </a:rPr>
              <a:t> this?  </a:t>
            </a:r>
          </a:p>
        </p:txBody>
      </p:sp>
      <p:sp>
        <p:nvSpPr>
          <p:cNvPr id="6" name="TextBox 5">
            <a:extLst>
              <a:ext uri="{FF2B5EF4-FFF2-40B4-BE49-F238E27FC236}">
                <a16:creationId xmlns:a16="http://schemas.microsoft.com/office/drawing/2014/main" id="{7971F96D-A026-415E-819E-C087FDD2C9B9}"/>
              </a:ext>
            </a:extLst>
          </p:cNvPr>
          <p:cNvSpPr txBox="1"/>
          <p:nvPr/>
        </p:nvSpPr>
        <p:spPr>
          <a:xfrm>
            <a:off x="7996934" y="2890391"/>
            <a:ext cx="3840821" cy="2677656"/>
          </a:xfrm>
          <a:prstGeom prst="rect">
            <a:avLst/>
          </a:prstGeom>
          <a:noFill/>
        </p:spPr>
        <p:txBody>
          <a:bodyPr wrap="square" rtlCol="0">
            <a:spAutoFit/>
          </a:bodyPr>
          <a:lstStyle/>
          <a:p>
            <a:pPr algn="ctr"/>
            <a:r>
              <a:rPr lang="en-US" sz="2800" dirty="0">
                <a:latin typeface="Gill Sans Ultra Bold" panose="020B0A02020104020203" pitchFamily="34" charset="0"/>
              </a:rPr>
              <a:t>How might the circumstances in which the document was created affect its content?</a:t>
            </a:r>
          </a:p>
        </p:txBody>
      </p:sp>
      <p:sp>
        <p:nvSpPr>
          <p:cNvPr id="7" name="TextBox 6">
            <a:extLst>
              <a:ext uri="{FF2B5EF4-FFF2-40B4-BE49-F238E27FC236}">
                <a16:creationId xmlns:a16="http://schemas.microsoft.com/office/drawing/2014/main" id="{461EA4E3-EE72-4C37-BF6A-63251E14612D}"/>
              </a:ext>
            </a:extLst>
          </p:cNvPr>
          <p:cNvSpPr txBox="1"/>
          <p:nvPr/>
        </p:nvSpPr>
        <p:spPr>
          <a:xfrm>
            <a:off x="119641" y="1262638"/>
            <a:ext cx="3457664" cy="1569660"/>
          </a:xfrm>
          <a:prstGeom prst="rect">
            <a:avLst/>
          </a:prstGeom>
          <a:noFill/>
        </p:spPr>
        <p:txBody>
          <a:bodyPr wrap="square" rtlCol="0">
            <a:spAutoFit/>
          </a:bodyPr>
          <a:lstStyle/>
          <a:p>
            <a:pPr algn="ctr"/>
            <a:r>
              <a:rPr lang="en-US" sz="3200" dirty="0">
                <a:latin typeface="Gill Sans Ultra Bold" panose="020B0A02020104020203" pitchFamily="34" charset="0"/>
              </a:rPr>
              <a:t>What was the artist’s perspective?</a:t>
            </a:r>
          </a:p>
        </p:txBody>
      </p:sp>
      <p:sp>
        <p:nvSpPr>
          <p:cNvPr id="8" name="TextBox 7">
            <a:extLst>
              <a:ext uri="{FF2B5EF4-FFF2-40B4-BE49-F238E27FC236}">
                <a16:creationId xmlns:a16="http://schemas.microsoft.com/office/drawing/2014/main" id="{F8A4DF37-108C-4158-82A1-AE49D32F58FE}"/>
              </a:ext>
            </a:extLst>
          </p:cNvPr>
          <p:cNvSpPr txBox="1"/>
          <p:nvPr/>
        </p:nvSpPr>
        <p:spPr>
          <a:xfrm>
            <a:off x="-40640" y="2890391"/>
            <a:ext cx="4404885" cy="1077218"/>
          </a:xfrm>
          <a:prstGeom prst="rect">
            <a:avLst/>
          </a:prstGeom>
          <a:noFill/>
        </p:spPr>
        <p:txBody>
          <a:bodyPr wrap="square" rtlCol="0">
            <a:spAutoFit/>
          </a:bodyPr>
          <a:lstStyle/>
          <a:p>
            <a:pPr algn="ctr"/>
            <a:r>
              <a:rPr lang="en-US" sz="3200" dirty="0">
                <a:latin typeface="Gill Sans Ultra Bold" panose="020B0A02020104020203" pitchFamily="34" charset="0"/>
              </a:rPr>
              <a:t>When was it created/shared?</a:t>
            </a:r>
          </a:p>
        </p:txBody>
      </p:sp>
      <p:sp>
        <p:nvSpPr>
          <p:cNvPr id="9" name="TextBox 8">
            <a:extLst>
              <a:ext uri="{FF2B5EF4-FFF2-40B4-BE49-F238E27FC236}">
                <a16:creationId xmlns:a16="http://schemas.microsoft.com/office/drawing/2014/main" id="{3C9C8F58-1DCB-4392-9A37-D4CC6227E68E}"/>
              </a:ext>
            </a:extLst>
          </p:cNvPr>
          <p:cNvSpPr txBox="1"/>
          <p:nvPr/>
        </p:nvSpPr>
        <p:spPr>
          <a:xfrm>
            <a:off x="-71937" y="3967609"/>
            <a:ext cx="3840820" cy="1569660"/>
          </a:xfrm>
          <a:prstGeom prst="rect">
            <a:avLst/>
          </a:prstGeom>
          <a:noFill/>
        </p:spPr>
        <p:txBody>
          <a:bodyPr wrap="square" rtlCol="0">
            <a:spAutoFit/>
          </a:bodyPr>
          <a:lstStyle/>
          <a:p>
            <a:pPr algn="ctr"/>
            <a:r>
              <a:rPr lang="en-US" sz="3200" dirty="0">
                <a:latin typeface="Gill Sans Ultra Bold" panose="020B0A02020104020203" pitchFamily="34" charset="0"/>
              </a:rPr>
              <a:t>Is it reliable?  Why or why not?</a:t>
            </a:r>
          </a:p>
        </p:txBody>
      </p:sp>
      <p:sp>
        <p:nvSpPr>
          <p:cNvPr id="10" name="Rectangle 9">
            <a:extLst>
              <a:ext uri="{FF2B5EF4-FFF2-40B4-BE49-F238E27FC236}">
                <a16:creationId xmlns:a16="http://schemas.microsoft.com/office/drawing/2014/main" id="{F5AC90AE-46C5-4442-88AE-98F0007B0CA6}"/>
              </a:ext>
            </a:extLst>
          </p:cNvPr>
          <p:cNvSpPr/>
          <p:nvPr/>
        </p:nvSpPr>
        <p:spPr>
          <a:xfrm>
            <a:off x="8471449" y="335846"/>
            <a:ext cx="3240026" cy="2554545"/>
          </a:xfrm>
          <a:prstGeom prst="rect">
            <a:avLst/>
          </a:prstGeom>
        </p:spPr>
        <p:txBody>
          <a:bodyPr wrap="square">
            <a:spAutoFit/>
          </a:bodyPr>
          <a:lstStyle/>
          <a:p>
            <a:pPr algn="ctr"/>
            <a:r>
              <a:rPr lang="en-US" sz="3200" dirty="0">
                <a:latin typeface="Gill Sans Ultra Bold" panose="020B0A02020104020203" pitchFamily="34" charset="0"/>
              </a:rPr>
              <a:t>What was different then?  What was the same?</a:t>
            </a:r>
          </a:p>
        </p:txBody>
      </p:sp>
      <p:sp>
        <p:nvSpPr>
          <p:cNvPr id="11" name="TextBox 10">
            <a:extLst>
              <a:ext uri="{FF2B5EF4-FFF2-40B4-BE49-F238E27FC236}">
                <a16:creationId xmlns:a16="http://schemas.microsoft.com/office/drawing/2014/main" id="{10098147-4F0F-4092-9396-DB02C03408BA}"/>
              </a:ext>
            </a:extLst>
          </p:cNvPr>
          <p:cNvSpPr txBox="1"/>
          <p:nvPr/>
        </p:nvSpPr>
        <p:spPr>
          <a:xfrm>
            <a:off x="426720" y="5568047"/>
            <a:ext cx="2763520" cy="646331"/>
          </a:xfrm>
          <a:prstGeom prst="rect">
            <a:avLst/>
          </a:prstGeom>
          <a:noFill/>
        </p:spPr>
        <p:txBody>
          <a:bodyPr wrap="square" rtlCol="0">
            <a:spAutoFit/>
          </a:bodyPr>
          <a:lstStyle/>
          <a:p>
            <a:r>
              <a:rPr lang="en-US" dirty="0">
                <a:hlinkClick r:id="rId3"/>
              </a:rPr>
              <a:t>https://www.nrm.org/rosie-the-riveter/</a:t>
            </a:r>
            <a:endParaRPr lang="en-US" dirty="0"/>
          </a:p>
        </p:txBody>
      </p:sp>
    </p:spTree>
    <p:extLst>
      <p:ext uri="{BB962C8B-B14F-4D97-AF65-F5344CB8AC3E}">
        <p14:creationId xmlns:p14="http://schemas.microsoft.com/office/powerpoint/2010/main" val="67623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in a chair&#10;&#10;Description generated with very high confidence">
            <a:extLst>
              <a:ext uri="{FF2B5EF4-FFF2-40B4-BE49-F238E27FC236}">
                <a16:creationId xmlns:a16="http://schemas.microsoft.com/office/drawing/2014/main" id="{DE167249-B333-46B1-9B91-64FB4BACB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484" y="157480"/>
            <a:ext cx="4762500" cy="6172200"/>
          </a:xfrm>
          <a:prstGeom prst="rect">
            <a:avLst/>
          </a:prstGeom>
        </p:spPr>
      </p:pic>
      <p:sp>
        <p:nvSpPr>
          <p:cNvPr id="3" name="TextBox 2">
            <a:extLst>
              <a:ext uri="{FF2B5EF4-FFF2-40B4-BE49-F238E27FC236}">
                <a16:creationId xmlns:a16="http://schemas.microsoft.com/office/drawing/2014/main" id="{A42786C7-95F6-4FD6-9F85-B5B52E7EC40C}"/>
              </a:ext>
            </a:extLst>
          </p:cNvPr>
          <p:cNvSpPr txBox="1"/>
          <p:nvPr/>
        </p:nvSpPr>
        <p:spPr>
          <a:xfrm>
            <a:off x="243840" y="426720"/>
            <a:ext cx="6268720" cy="4524315"/>
          </a:xfrm>
          <a:prstGeom prst="rect">
            <a:avLst/>
          </a:prstGeom>
          <a:noFill/>
        </p:spPr>
        <p:txBody>
          <a:bodyPr wrap="square" rtlCol="0">
            <a:spAutoFit/>
          </a:bodyPr>
          <a:lstStyle/>
          <a:p>
            <a:r>
              <a:rPr lang="en-US" sz="3600" dirty="0">
                <a:latin typeface="Gill Sans Ultra Bold" panose="020B0A02020104020203" pitchFamily="34" charset="0"/>
              </a:rPr>
              <a:t>For more information on Rosie, watch this video discussing the evolution of Rosie: </a:t>
            </a:r>
            <a:r>
              <a:rPr lang="en-US" sz="3600" dirty="0">
                <a:latin typeface="Gill Sans Ultra Bold" panose="020B0A02020104020203" pitchFamily="34" charset="0"/>
                <a:hlinkClick r:id="rId3"/>
              </a:rPr>
              <a:t>https://www.loc.gov/today/cyberlc/feature_wdesc.php?rec=3350</a:t>
            </a:r>
            <a:r>
              <a:rPr lang="en-US" sz="3600" dirty="0">
                <a:latin typeface="Gill Sans Ultra Bold" panose="020B0A02020104020203" pitchFamily="34" charset="0"/>
              </a:rPr>
              <a:t> </a:t>
            </a:r>
          </a:p>
        </p:txBody>
      </p:sp>
    </p:spTree>
    <p:extLst>
      <p:ext uri="{BB962C8B-B14F-4D97-AF65-F5344CB8AC3E}">
        <p14:creationId xmlns:p14="http://schemas.microsoft.com/office/powerpoint/2010/main" val="195603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3A819-69E7-44B4-81CD-E72CE38C5EF8}"/>
              </a:ext>
            </a:extLst>
          </p:cNvPr>
          <p:cNvSpPr txBox="1"/>
          <p:nvPr/>
        </p:nvSpPr>
        <p:spPr>
          <a:xfrm>
            <a:off x="1270000" y="1188720"/>
            <a:ext cx="9337040" cy="3139321"/>
          </a:xfrm>
          <a:prstGeom prst="rect">
            <a:avLst/>
          </a:prstGeom>
          <a:noFill/>
        </p:spPr>
        <p:txBody>
          <a:bodyPr wrap="square" rtlCol="0">
            <a:spAutoFit/>
          </a:bodyPr>
          <a:lstStyle/>
          <a:p>
            <a:pPr algn="ctr"/>
            <a:r>
              <a:rPr lang="en-US" sz="6600" dirty="0">
                <a:latin typeface="Gill Sans Ultra Bold Condensed" panose="020B0A06020104020203" pitchFamily="34" charset="0"/>
              </a:rPr>
              <a:t>Essential Question:  How did women make an impact in history?</a:t>
            </a:r>
          </a:p>
        </p:txBody>
      </p:sp>
    </p:spTree>
    <p:extLst>
      <p:ext uri="{BB962C8B-B14F-4D97-AF65-F5344CB8AC3E}">
        <p14:creationId xmlns:p14="http://schemas.microsoft.com/office/powerpoint/2010/main" val="15419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9AD9-50A9-4381-A506-1B570537BEEC}"/>
              </a:ext>
            </a:extLst>
          </p:cNvPr>
          <p:cNvSpPr>
            <a:spLocks noGrp="1"/>
          </p:cNvSpPr>
          <p:nvPr>
            <p:ph type="ctrTitle"/>
          </p:nvPr>
        </p:nvSpPr>
        <p:spPr/>
        <p:txBody>
          <a:bodyPr>
            <a:normAutofit fontScale="90000"/>
          </a:bodyPr>
          <a:lstStyle/>
          <a:p>
            <a:r>
              <a:rPr lang="en-US" i="1" dirty="0">
                <a:latin typeface="Gill Sans Ultra Bold Condensed" panose="020B0A06020104020203" pitchFamily="34" charset="0"/>
              </a:rPr>
              <a:t>An Investigation on </a:t>
            </a:r>
            <a:r>
              <a:rPr lang="en-US" i="1" u="sng" dirty="0">
                <a:latin typeface="Gill Sans Ultra Bold Condensed" panose="020B0A06020104020203" pitchFamily="34" charset="0"/>
              </a:rPr>
              <a:t>Her</a:t>
            </a:r>
            <a:r>
              <a:rPr lang="en-US" i="1" dirty="0">
                <a:latin typeface="Gill Sans Ultra Bold Condensed" panose="020B0A06020104020203" pitchFamily="34" charset="0"/>
              </a:rPr>
              <a:t>story in American History</a:t>
            </a:r>
            <a:endParaRPr lang="en-US" dirty="0">
              <a:latin typeface="Gill Sans Ultra Bold Condensed" panose="020B0A06020104020203" pitchFamily="34" charset="0"/>
            </a:endParaRPr>
          </a:p>
        </p:txBody>
      </p:sp>
      <p:sp>
        <p:nvSpPr>
          <p:cNvPr id="3" name="Subtitle 2">
            <a:extLst>
              <a:ext uri="{FF2B5EF4-FFF2-40B4-BE49-F238E27FC236}">
                <a16:creationId xmlns:a16="http://schemas.microsoft.com/office/drawing/2014/main" id="{3F2CB814-3854-42A5-BA84-515FFA81F69A}"/>
              </a:ext>
            </a:extLst>
          </p:cNvPr>
          <p:cNvSpPr>
            <a:spLocks noGrp="1"/>
          </p:cNvSpPr>
          <p:nvPr>
            <p:ph type="subTitle" idx="1"/>
          </p:nvPr>
        </p:nvSpPr>
        <p:spPr/>
        <p:txBody>
          <a:bodyPr/>
          <a:lstStyle/>
          <a:p>
            <a:r>
              <a:rPr lang="en-US" dirty="0"/>
              <a:t>Contextualizing &amp; sourcing, using Loc.gov</a:t>
            </a:r>
          </a:p>
        </p:txBody>
      </p:sp>
    </p:spTree>
    <p:extLst>
      <p:ext uri="{BB962C8B-B14F-4D97-AF65-F5344CB8AC3E}">
        <p14:creationId xmlns:p14="http://schemas.microsoft.com/office/powerpoint/2010/main" val="98108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1D4C9-46DC-4F01-9D04-FF00811E607C}"/>
              </a:ext>
            </a:extLst>
          </p:cNvPr>
          <p:cNvSpPr/>
          <p:nvPr/>
        </p:nvSpPr>
        <p:spPr>
          <a:xfrm>
            <a:off x="1411288" y="531336"/>
            <a:ext cx="9632632" cy="3970318"/>
          </a:xfrm>
          <a:prstGeom prst="rect">
            <a:avLst/>
          </a:prstGeom>
        </p:spPr>
        <p:txBody>
          <a:bodyPr wrap="square">
            <a:spAutoFit/>
          </a:bodyPr>
          <a:lstStyle/>
          <a:p>
            <a:r>
              <a:rPr lang="en-US" sz="3600" dirty="0">
                <a:solidFill>
                  <a:srgbClr val="333333"/>
                </a:solidFill>
                <a:latin typeface="Gill Sans Ultra Bold" panose="020B0A02020104020203" pitchFamily="34" charset="0"/>
              </a:rPr>
              <a:t>What did you learn? What worked for you? What didn't work for you? What questions or concerns do you have? Is there anything else you want me to know about your experience today?</a:t>
            </a:r>
            <a:endParaRPr lang="en-US" sz="3600" dirty="0">
              <a:latin typeface="Gill Sans Ultra Bold" panose="020B0A02020104020203" pitchFamily="34" charset="0"/>
            </a:endParaRPr>
          </a:p>
        </p:txBody>
      </p:sp>
    </p:spTree>
    <p:extLst>
      <p:ext uri="{BB962C8B-B14F-4D97-AF65-F5344CB8AC3E}">
        <p14:creationId xmlns:p14="http://schemas.microsoft.com/office/powerpoint/2010/main" val="88492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5E8CC5-FAD9-4B1C-A328-0A8223890F6F}"/>
              </a:ext>
            </a:extLst>
          </p:cNvPr>
          <p:cNvSpPr txBox="1"/>
          <p:nvPr/>
        </p:nvSpPr>
        <p:spPr>
          <a:xfrm>
            <a:off x="1270000" y="1188720"/>
            <a:ext cx="9337040" cy="3139321"/>
          </a:xfrm>
          <a:prstGeom prst="rect">
            <a:avLst/>
          </a:prstGeom>
          <a:noFill/>
        </p:spPr>
        <p:txBody>
          <a:bodyPr wrap="square" rtlCol="0">
            <a:spAutoFit/>
          </a:bodyPr>
          <a:lstStyle/>
          <a:p>
            <a:pPr algn="ctr"/>
            <a:r>
              <a:rPr lang="en-US" sz="6600" dirty="0">
                <a:latin typeface="Gill Sans Ultra Bold Condensed" panose="020B0A06020104020203" pitchFamily="34" charset="0"/>
              </a:rPr>
              <a:t>Essential Question:  How did women make an impact in history?</a:t>
            </a:r>
          </a:p>
        </p:txBody>
      </p:sp>
      <p:sp>
        <p:nvSpPr>
          <p:cNvPr id="3" name="Cloud 2">
            <a:extLst>
              <a:ext uri="{FF2B5EF4-FFF2-40B4-BE49-F238E27FC236}">
                <a16:creationId xmlns:a16="http://schemas.microsoft.com/office/drawing/2014/main" id="{A20192A1-BF6F-494D-9E4C-6976BAB738CC}"/>
              </a:ext>
            </a:extLst>
          </p:cNvPr>
          <p:cNvSpPr/>
          <p:nvPr/>
        </p:nvSpPr>
        <p:spPr>
          <a:xfrm>
            <a:off x="7863840" y="3169920"/>
            <a:ext cx="3718560" cy="29768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D42FD-2830-4E33-887C-26DBA5470CF6}"/>
              </a:ext>
            </a:extLst>
          </p:cNvPr>
          <p:cNvSpPr txBox="1"/>
          <p:nvPr/>
        </p:nvSpPr>
        <p:spPr>
          <a:xfrm>
            <a:off x="8255000" y="3642697"/>
            <a:ext cx="2936240" cy="2031325"/>
          </a:xfrm>
          <a:prstGeom prst="rect">
            <a:avLst/>
          </a:prstGeom>
          <a:noFill/>
        </p:spPr>
        <p:txBody>
          <a:bodyPr wrap="square" rtlCol="0">
            <a:spAutoFit/>
          </a:bodyPr>
          <a:lstStyle/>
          <a:p>
            <a:pPr algn="ctr"/>
            <a:r>
              <a:rPr lang="en-US" dirty="0">
                <a:latin typeface="Gill Sans MT" panose="020B0502020104020203" pitchFamily="34" charset="0"/>
              </a:rPr>
              <a:t>Notice how broad the question is, allowing for multiple responses.  There is no need for a right or wrong answer, as long as the student provides supporting evidence.</a:t>
            </a:r>
          </a:p>
        </p:txBody>
      </p:sp>
      <p:sp>
        <p:nvSpPr>
          <p:cNvPr id="7" name="Cloud 6">
            <a:extLst>
              <a:ext uri="{FF2B5EF4-FFF2-40B4-BE49-F238E27FC236}">
                <a16:creationId xmlns:a16="http://schemas.microsoft.com/office/drawing/2014/main" id="{7CB8ED0A-B405-41A5-BECE-5500B9416D9D}"/>
              </a:ext>
            </a:extLst>
          </p:cNvPr>
          <p:cNvSpPr/>
          <p:nvPr/>
        </p:nvSpPr>
        <p:spPr>
          <a:xfrm>
            <a:off x="2865120" y="2839601"/>
            <a:ext cx="3718560" cy="29768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96FC1B2-CEEC-4620-8EFD-4B482429A4F2}"/>
              </a:ext>
            </a:extLst>
          </p:cNvPr>
          <p:cNvSpPr txBox="1"/>
          <p:nvPr/>
        </p:nvSpPr>
        <p:spPr>
          <a:xfrm>
            <a:off x="3324860" y="3385205"/>
            <a:ext cx="2799080" cy="2308324"/>
          </a:xfrm>
          <a:prstGeom prst="rect">
            <a:avLst/>
          </a:prstGeom>
          <a:noFill/>
        </p:spPr>
        <p:txBody>
          <a:bodyPr wrap="square" rtlCol="0">
            <a:spAutoFit/>
          </a:bodyPr>
          <a:lstStyle/>
          <a:p>
            <a:pPr algn="ctr"/>
            <a:r>
              <a:rPr lang="en-US" b="1" dirty="0">
                <a:latin typeface="Gill Sans MT" panose="020B0502020104020203" pitchFamily="34" charset="0"/>
              </a:rPr>
              <a:t>Historical thinking promotes abstract higher level reasoning by not looking for a "right" answer.  There is rarely one simple answer.</a:t>
            </a:r>
          </a:p>
          <a:p>
            <a:endParaRPr lang="en-US" dirty="0"/>
          </a:p>
        </p:txBody>
      </p:sp>
      <p:sp>
        <p:nvSpPr>
          <p:cNvPr id="8" name="Cloud 7">
            <a:extLst>
              <a:ext uri="{FF2B5EF4-FFF2-40B4-BE49-F238E27FC236}">
                <a16:creationId xmlns:a16="http://schemas.microsoft.com/office/drawing/2014/main" id="{7A86EBE7-21AD-42B4-ADB1-310DDF29EADA}"/>
              </a:ext>
            </a:extLst>
          </p:cNvPr>
          <p:cNvSpPr/>
          <p:nvPr/>
        </p:nvSpPr>
        <p:spPr>
          <a:xfrm>
            <a:off x="5405120" y="212546"/>
            <a:ext cx="3718560" cy="29768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C3D25B-BC5F-4E1F-AE88-4AF155CA17F5}"/>
              </a:ext>
            </a:extLst>
          </p:cNvPr>
          <p:cNvSpPr txBox="1"/>
          <p:nvPr/>
        </p:nvSpPr>
        <p:spPr>
          <a:xfrm>
            <a:off x="5514340" y="550941"/>
            <a:ext cx="3500120" cy="2092881"/>
          </a:xfrm>
          <a:prstGeom prst="rect">
            <a:avLst/>
          </a:prstGeom>
          <a:noFill/>
        </p:spPr>
        <p:txBody>
          <a:bodyPr wrap="square" rtlCol="0">
            <a:spAutoFit/>
          </a:bodyPr>
          <a:lstStyle/>
          <a:p>
            <a:pPr algn="ctr"/>
            <a:r>
              <a:rPr lang="en-US" sz="2800" dirty="0">
                <a:latin typeface="Gill Sans MT" panose="020B0502020104020203" pitchFamily="34" charset="0"/>
              </a:rPr>
              <a:t>However, students struggle because they have been trained to find a "right" answer.</a:t>
            </a:r>
          </a:p>
          <a:p>
            <a:endParaRPr lang="en-US" dirty="0"/>
          </a:p>
        </p:txBody>
      </p:sp>
    </p:spTree>
    <p:extLst>
      <p:ext uri="{BB962C8B-B14F-4D97-AF65-F5344CB8AC3E}">
        <p14:creationId xmlns:p14="http://schemas.microsoft.com/office/powerpoint/2010/main" val="21887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5"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4A56C2-05F7-46A8-8BE5-AC82308E0CDC}"/>
              </a:ext>
            </a:extLst>
          </p:cNvPr>
          <p:cNvSpPr txBox="1"/>
          <p:nvPr/>
        </p:nvSpPr>
        <p:spPr>
          <a:xfrm>
            <a:off x="365760" y="1046480"/>
            <a:ext cx="10840720" cy="3970318"/>
          </a:xfrm>
          <a:prstGeom prst="rect">
            <a:avLst/>
          </a:prstGeom>
          <a:noFill/>
        </p:spPr>
        <p:txBody>
          <a:bodyPr wrap="square" rtlCol="0">
            <a:spAutoFit/>
          </a:bodyPr>
          <a:lstStyle/>
          <a:p>
            <a:r>
              <a:rPr lang="en-US" sz="3600" b="1" dirty="0">
                <a:latin typeface="Gill Sans Ultra Bold Condensed" panose="020B0A06020104020203" pitchFamily="34" charset="0"/>
              </a:rPr>
              <a:t>This activity is best suited for G</a:t>
            </a:r>
            <a:r>
              <a:rPr lang="en-US" sz="3600" dirty="0">
                <a:latin typeface="Gill Sans Ultra Bold Condensed" panose="020B0A06020104020203" pitchFamily="34" charset="0"/>
              </a:rPr>
              <a:t>rades K-5</a:t>
            </a:r>
          </a:p>
          <a:p>
            <a:endParaRPr lang="en-US" sz="3600" dirty="0">
              <a:latin typeface="Gill Sans Ultra Bold Condensed" panose="020B0A06020104020203" pitchFamily="34" charset="0"/>
            </a:endParaRPr>
          </a:p>
          <a:p>
            <a:r>
              <a:rPr lang="en-US" sz="3600" b="1" dirty="0">
                <a:latin typeface="Gill Sans Ultra Bold Condensed" panose="020B0A06020104020203" pitchFamily="34" charset="0"/>
              </a:rPr>
              <a:t>This activity is best suited for the following content areas</a:t>
            </a:r>
            <a:r>
              <a:rPr lang="en-US" sz="3600" i="1" dirty="0">
                <a:latin typeface="Gill Sans Ultra Bold Condensed" panose="020B0A06020104020203" pitchFamily="34" charset="0"/>
              </a:rPr>
              <a:t>:</a:t>
            </a:r>
            <a:endParaRPr lang="en-US" sz="3600" dirty="0">
              <a:latin typeface="Gill Sans Ultra Bold Condensed" panose="020B0A06020104020203" pitchFamily="34" charset="0"/>
            </a:endParaRPr>
          </a:p>
          <a:p>
            <a:pPr lvl="0"/>
            <a:r>
              <a:rPr lang="en-US" sz="3600" dirty="0">
                <a:latin typeface="Gill Sans Ultra Bold Condensed" panose="020B0A06020104020203" pitchFamily="34" charset="0"/>
              </a:rPr>
              <a:t>Art</a:t>
            </a:r>
          </a:p>
          <a:p>
            <a:pPr lvl="0"/>
            <a:r>
              <a:rPr lang="en-US" sz="3600" dirty="0">
                <a:latin typeface="Gill Sans Ultra Bold Condensed" panose="020B0A06020104020203" pitchFamily="34" charset="0"/>
              </a:rPr>
              <a:t>English Language Arts</a:t>
            </a:r>
          </a:p>
          <a:p>
            <a:r>
              <a:rPr lang="en-US" sz="3600" dirty="0">
                <a:latin typeface="Gill Sans Ultra Bold Condensed" panose="020B0A06020104020203" pitchFamily="34" charset="0"/>
              </a:rPr>
              <a:t>Social Studies</a:t>
            </a:r>
          </a:p>
        </p:txBody>
      </p:sp>
    </p:spTree>
    <p:extLst>
      <p:ext uri="{BB962C8B-B14F-4D97-AF65-F5344CB8AC3E}">
        <p14:creationId xmlns:p14="http://schemas.microsoft.com/office/powerpoint/2010/main" val="18122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32600-FFB2-4C2A-AD24-F9B109D55F28}"/>
              </a:ext>
            </a:extLst>
          </p:cNvPr>
          <p:cNvSpPr txBox="1"/>
          <p:nvPr/>
        </p:nvSpPr>
        <p:spPr>
          <a:xfrm>
            <a:off x="223520" y="457200"/>
            <a:ext cx="11430000" cy="3477875"/>
          </a:xfrm>
          <a:prstGeom prst="rect">
            <a:avLst/>
          </a:prstGeom>
          <a:noFill/>
        </p:spPr>
        <p:txBody>
          <a:bodyPr wrap="square" rtlCol="0">
            <a:spAutoFit/>
          </a:bodyPr>
          <a:lstStyle/>
          <a:p>
            <a:pPr algn="ctr" fontAlgn="base"/>
            <a:r>
              <a:rPr lang="en-US" sz="4400" dirty="0">
                <a:latin typeface="Gill Sans Ultra Bold Condensed" panose="020B0A06020104020203" pitchFamily="34" charset="0"/>
              </a:rPr>
              <a:t>Our Goals</a:t>
            </a:r>
          </a:p>
          <a:p>
            <a:pPr marL="571500" indent="-571500" fontAlgn="base">
              <a:buFont typeface="Arial" panose="020B0604020202020204" pitchFamily="34" charset="0"/>
              <a:buChar char="•"/>
            </a:pPr>
            <a:r>
              <a:rPr lang="en-US" sz="4400" dirty="0">
                <a:latin typeface="Gill Sans Ultra Bold Condensed" panose="020B0A06020104020203" pitchFamily="34" charset="0"/>
              </a:rPr>
              <a:t>Understand contextualizing</a:t>
            </a:r>
          </a:p>
          <a:p>
            <a:pPr marL="571500" lvl="0" indent="-571500" fontAlgn="base">
              <a:buFont typeface="Arial" panose="020B0604020202020204" pitchFamily="34" charset="0"/>
              <a:buChar char="•"/>
            </a:pPr>
            <a:r>
              <a:rPr lang="en-US" sz="4400" dirty="0">
                <a:latin typeface="Gill Sans Ultra Bold Condensed" panose="020B0A06020104020203" pitchFamily="34" charset="0"/>
              </a:rPr>
              <a:t>Teach with primary sources</a:t>
            </a:r>
          </a:p>
          <a:p>
            <a:pPr marL="571500" indent="-571500">
              <a:buFont typeface="Arial" panose="020B0604020202020204" pitchFamily="34" charset="0"/>
              <a:buChar char="•"/>
            </a:pPr>
            <a:r>
              <a:rPr lang="en-US" sz="4400" dirty="0">
                <a:latin typeface="Gill Sans Ultra Bold Condensed" panose="020B0A06020104020203" pitchFamily="34" charset="0"/>
              </a:rPr>
              <a:t>Locate primary and secondary sources on LOC website</a:t>
            </a:r>
          </a:p>
        </p:txBody>
      </p:sp>
    </p:spTree>
    <p:extLst>
      <p:ext uri="{BB962C8B-B14F-4D97-AF65-F5344CB8AC3E}">
        <p14:creationId xmlns:p14="http://schemas.microsoft.com/office/powerpoint/2010/main" val="138295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C32600-FFB2-4C2A-AD24-F9B109D55F28}"/>
              </a:ext>
            </a:extLst>
          </p:cNvPr>
          <p:cNvSpPr txBox="1"/>
          <p:nvPr/>
        </p:nvSpPr>
        <p:spPr>
          <a:xfrm>
            <a:off x="223520" y="457200"/>
            <a:ext cx="11430000" cy="4832092"/>
          </a:xfrm>
          <a:prstGeom prst="rect">
            <a:avLst/>
          </a:prstGeom>
          <a:noFill/>
        </p:spPr>
        <p:txBody>
          <a:bodyPr wrap="square" rtlCol="0">
            <a:spAutoFit/>
          </a:bodyPr>
          <a:lstStyle/>
          <a:p>
            <a:r>
              <a:rPr lang="en-US" sz="2800" b="1" u="sng" dirty="0">
                <a:latin typeface="Gill Sans Ultra Bold Condensed" panose="020B0A06020104020203" pitchFamily="34" charset="0"/>
                <a:hlinkClick r:id="rId2"/>
              </a:rPr>
              <a:t>TPS Foundation Objectives</a:t>
            </a:r>
            <a:endParaRPr lang="en-US" sz="2800" dirty="0">
              <a:latin typeface="Gill Sans Ultra Bold Condensed" panose="020B0A06020104020203" pitchFamily="34" charset="0"/>
            </a:endParaRPr>
          </a:p>
          <a:p>
            <a:r>
              <a:rPr lang="en-US" sz="2800" dirty="0">
                <a:latin typeface="Gill Sans Ultra Bold Condensed" panose="020B0A06020104020203" pitchFamily="34" charset="0"/>
              </a:rPr>
              <a:t>By the end of this PD Activity, participants will be able to:</a:t>
            </a:r>
          </a:p>
          <a:p>
            <a:pPr marL="457200" lvl="0" indent="-457200">
              <a:buFont typeface="Arial" panose="020B0604020202020204" pitchFamily="34" charset="0"/>
              <a:buChar char="•"/>
            </a:pPr>
            <a:r>
              <a:rPr lang="en-US" sz="2800" dirty="0">
                <a:latin typeface="Gill Sans Ultra Bold Condensed" panose="020B0A06020104020203" pitchFamily="34" charset="0"/>
              </a:rPr>
              <a:t>Justify conclusions about whether a source is primary or secondary depending upon the time or topic under study.</a:t>
            </a:r>
          </a:p>
          <a:p>
            <a:pPr marL="457200" lvl="0" indent="-457200">
              <a:buFont typeface="Arial" panose="020B0604020202020204" pitchFamily="34" charset="0"/>
              <a:buChar char="•"/>
            </a:pPr>
            <a:r>
              <a:rPr lang="en-US" sz="2800" dirty="0">
                <a:latin typeface="Gill Sans Ultra Bold Condensed" panose="020B0A06020104020203" pitchFamily="34" charset="0"/>
              </a:rPr>
              <a:t>Describe examples of the benefits of teaching with primary sources.</a:t>
            </a:r>
          </a:p>
          <a:p>
            <a:pPr marL="457200" lvl="0" indent="-457200">
              <a:buFont typeface="Arial" panose="020B0604020202020204" pitchFamily="34" charset="0"/>
              <a:buChar char="•"/>
            </a:pPr>
            <a:r>
              <a:rPr lang="en-US" sz="2800" dirty="0">
                <a:latin typeface="Gill Sans Ultra Bold Condensed" panose="020B0A06020104020203" pitchFamily="34" charset="0"/>
              </a:rPr>
              <a:t>Analyze a primary source using Library of Congress tools.</a:t>
            </a:r>
          </a:p>
          <a:p>
            <a:pPr marL="457200" lvl="0" indent="-457200">
              <a:buFont typeface="Arial" panose="020B0604020202020204" pitchFamily="34" charset="0"/>
              <a:buChar char="•"/>
            </a:pPr>
            <a:r>
              <a:rPr lang="en-US" sz="2800" dirty="0">
                <a:latin typeface="Gill Sans Ultra Bold Condensed" panose="020B0A06020104020203" pitchFamily="34" charset="0"/>
              </a:rPr>
              <a:t>Analyze a set of related primary sources in order to identify multiple perspectives.</a:t>
            </a:r>
          </a:p>
          <a:p>
            <a:pPr marL="457200" indent="-457200">
              <a:buFont typeface="Arial" panose="020B0604020202020204" pitchFamily="34" charset="0"/>
              <a:buChar char="•"/>
            </a:pPr>
            <a:r>
              <a:rPr lang="en-US" sz="2800" dirty="0">
                <a:latin typeface="Gill Sans Ultra Bold Condensed" panose="020B0A06020104020203" pitchFamily="34" charset="0"/>
              </a:rPr>
              <a:t>Demonstrate how primary sources can support at least one teaching strategy (e.g., literacy, inquiry-based learning, historical thinking, etc.).</a:t>
            </a:r>
          </a:p>
        </p:txBody>
      </p:sp>
    </p:spTree>
    <p:extLst>
      <p:ext uri="{BB962C8B-B14F-4D97-AF65-F5344CB8AC3E}">
        <p14:creationId xmlns:p14="http://schemas.microsoft.com/office/powerpoint/2010/main" val="375314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26757-67DF-4F82-8515-3CC5747AA5B5}"/>
              </a:ext>
            </a:extLst>
          </p:cNvPr>
          <p:cNvSpPr/>
          <p:nvPr/>
        </p:nvSpPr>
        <p:spPr>
          <a:xfrm>
            <a:off x="782320" y="1166843"/>
            <a:ext cx="10403840" cy="3970318"/>
          </a:xfrm>
          <a:prstGeom prst="rect">
            <a:avLst/>
          </a:prstGeom>
        </p:spPr>
        <p:txBody>
          <a:bodyPr wrap="square">
            <a:spAutoFit/>
          </a:bodyPr>
          <a:lstStyle/>
          <a:p>
            <a:pPr indent="457200">
              <a:lnSpc>
                <a:spcPct val="200000"/>
              </a:lnSpc>
            </a:pPr>
            <a:r>
              <a:rPr lang="en-US" dirty="0">
                <a:latin typeface="Gill Sans Ultra Bold" panose="020B0A02020104020203" pitchFamily="34" charset="0"/>
                <a:ea typeface="Calibri" panose="020F0502020204030204" pitchFamily="34" charset="0"/>
                <a:cs typeface="Times New Roman" panose="02020603050405020304" pitchFamily="18" charset="0"/>
              </a:rPr>
              <a:t>Based on the research of </a:t>
            </a:r>
            <a:r>
              <a:rPr lang="en-US" dirty="0" err="1">
                <a:latin typeface="Gill Sans Ultra Bold" panose="020B0A02020104020203" pitchFamily="34" charset="0"/>
                <a:ea typeface="Calibri" panose="020F0502020204030204" pitchFamily="34" charset="0"/>
                <a:cs typeface="Times New Roman" panose="02020603050405020304" pitchFamily="18" charset="0"/>
              </a:rPr>
              <a:t>Wineburg</a:t>
            </a:r>
            <a:r>
              <a:rPr lang="en-US" dirty="0">
                <a:latin typeface="Gill Sans Ultra Bold" panose="020B0A02020104020203" pitchFamily="34" charset="0"/>
                <a:ea typeface="Calibri" panose="020F0502020204030204" pitchFamily="34" charset="0"/>
                <a:cs typeface="Times New Roman" panose="02020603050405020304" pitchFamily="18" charset="0"/>
              </a:rPr>
              <a:t>, Martin, and Monte-Sano (2011), historical thinking contains certain actions such as:</a:t>
            </a:r>
          </a:p>
          <a:p>
            <a:pPr marL="457200" marR="0">
              <a:spcBef>
                <a:spcPts val="0"/>
              </a:spcBef>
              <a:spcAft>
                <a:spcPts val="0"/>
              </a:spcAft>
            </a:pPr>
            <a:r>
              <a:rPr lang="en-US" dirty="0">
                <a:latin typeface="Gill Sans Ultra Bold" panose="020B0A02020104020203" pitchFamily="34" charset="0"/>
                <a:ea typeface="Calibri" panose="020F0502020204030204" pitchFamily="34" charset="0"/>
                <a:cs typeface="Times New Roman" panose="02020603050405020304" pitchFamily="18" charset="0"/>
              </a:rPr>
              <a:t>…identify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author’s position </a:t>
            </a:r>
            <a:r>
              <a:rPr lang="en-US" dirty="0">
                <a:latin typeface="Gill Sans Ultra Bold" panose="020B0A02020104020203" pitchFamily="34" charset="0"/>
                <a:ea typeface="Calibri" panose="020F0502020204030204" pitchFamily="34" charset="0"/>
                <a:cs typeface="Times New Roman" panose="02020603050405020304" pitchFamily="18" charset="0"/>
              </a:rPr>
              <a:t>on a historical event; identify and evaluate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author’s purpose </a:t>
            </a:r>
            <a:r>
              <a:rPr lang="en-US" dirty="0">
                <a:latin typeface="Gill Sans Ultra Bold" panose="020B0A02020104020203" pitchFamily="34" charset="0"/>
                <a:ea typeface="Calibri" panose="020F0502020204030204" pitchFamily="34" charset="0"/>
                <a:cs typeface="Times New Roman" panose="02020603050405020304" pitchFamily="18" charset="0"/>
              </a:rPr>
              <a:t>in producing a document; evaluate a source’s believability/trustworthiness by considering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genre</a:t>
            </a:r>
            <a:r>
              <a:rPr lang="en-US" dirty="0">
                <a:latin typeface="Gill Sans Ultra Bold" panose="020B0A02020104020203" pitchFamily="34" charset="0"/>
                <a:ea typeface="Calibri" panose="020F0502020204030204" pitchFamily="34" charset="0"/>
                <a:cs typeface="Times New Roman" panose="02020603050405020304" pitchFamily="18" charset="0"/>
              </a:rPr>
              <a:t>, audience, and author’s purpose;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use background information to draw more meaning</a:t>
            </a:r>
            <a:r>
              <a:rPr lang="en-US" dirty="0">
                <a:latin typeface="Gill Sans Ultra Bold" panose="020B0A02020104020203" pitchFamily="34" charset="0"/>
                <a:ea typeface="Calibri" panose="020F0502020204030204" pitchFamily="34" charset="0"/>
                <a:cs typeface="Times New Roman" panose="02020603050405020304" pitchFamily="18" charset="0"/>
              </a:rPr>
              <a:t> from a document;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infer</a:t>
            </a:r>
            <a:r>
              <a:rPr lang="en-US" dirty="0">
                <a:latin typeface="Gill Sans Ultra Bold" panose="020B0A02020104020203" pitchFamily="34" charset="0"/>
                <a:ea typeface="Calibri" panose="020F0502020204030204" pitchFamily="34" charset="0"/>
                <a:cs typeface="Times New Roman" panose="02020603050405020304" pitchFamily="18" charset="0"/>
              </a:rPr>
              <a:t> historical context from documents; recognize that documents reflects one moment in a changing past;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evaluate evidence</a:t>
            </a:r>
            <a:r>
              <a:rPr lang="en-US" dirty="0">
                <a:latin typeface="Gill Sans Ultra Bold" panose="020B0A02020104020203" pitchFamily="34" charset="0"/>
                <a:ea typeface="Calibri" panose="020F0502020204030204" pitchFamily="34" charset="0"/>
                <a:cs typeface="Times New Roman" panose="02020603050405020304" pitchFamily="18" charset="0"/>
              </a:rPr>
              <a:t>/reasoning that the author uses to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support claims</a:t>
            </a:r>
            <a:r>
              <a:rPr lang="en-US" dirty="0">
                <a:latin typeface="Gill Sans Ultra Bold" panose="020B0A02020104020203" pitchFamily="34" charset="0"/>
                <a:ea typeface="Calibri" panose="020F0502020204030204" pitchFamily="34" charset="0"/>
                <a:cs typeface="Times New Roman" panose="02020603050405020304" pitchFamily="18" charset="0"/>
              </a:rPr>
              <a:t>; understand that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language</a:t>
            </a:r>
            <a:r>
              <a:rPr lang="en-US" dirty="0">
                <a:latin typeface="Gill Sans Ultra Bold" panose="020B0A02020104020203" pitchFamily="34" charset="0"/>
                <a:ea typeface="Calibri" panose="020F0502020204030204" pitchFamily="34" charset="0"/>
                <a:cs typeface="Times New Roman" panose="02020603050405020304" pitchFamily="18" charset="0"/>
              </a:rPr>
              <a:t> is used deliberately; establish truth by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comparing documents </a:t>
            </a:r>
            <a:r>
              <a:rPr lang="en-US" dirty="0">
                <a:latin typeface="Gill Sans Ultra Bold" panose="020B0A02020104020203" pitchFamily="34" charset="0"/>
                <a:ea typeface="Calibri" panose="020F0502020204030204" pitchFamily="34" charset="0"/>
                <a:cs typeface="Times New Roman" panose="02020603050405020304" pitchFamily="18" charset="0"/>
              </a:rPr>
              <a:t>to each other; and </a:t>
            </a:r>
            <a:r>
              <a:rPr lang="en-US" dirty="0">
                <a:solidFill>
                  <a:srgbClr val="C00000"/>
                </a:solidFill>
                <a:latin typeface="Gill Sans Ultra Bold" panose="020B0A02020104020203" pitchFamily="34" charset="0"/>
                <a:ea typeface="Calibri" panose="020F0502020204030204" pitchFamily="34" charset="0"/>
                <a:cs typeface="Times New Roman" panose="02020603050405020304" pitchFamily="18" charset="0"/>
              </a:rPr>
              <a:t>recognize disparities between two accounts</a:t>
            </a:r>
            <a:r>
              <a:rPr lang="en-US" dirty="0">
                <a:latin typeface="Gill Sans Ultra Bold" panose="020B0A02020104020203" pitchFamily="34" charset="0"/>
                <a:ea typeface="Calibri" panose="020F0502020204030204" pitchFamily="34" charset="0"/>
                <a:cs typeface="Times New Roman" panose="02020603050405020304" pitchFamily="18" charset="0"/>
              </a:rPr>
              <a:t>. (SHEG, 2011 para. 2)</a:t>
            </a:r>
          </a:p>
        </p:txBody>
      </p:sp>
      <p:sp>
        <p:nvSpPr>
          <p:cNvPr id="3" name="TextBox 2">
            <a:extLst>
              <a:ext uri="{FF2B5EF4-FFF2-40B4-BE49-F238E27FC236}">
                <a16:creationId xmlns:a16="http://schemas.microsoft.com/office/drawing/2014/main" id="{81AD370B-1D80-4017-B62F-E74A5DDAE495}"/>
              </a:ext>
            </a:extLst>
          </p:cNvPr>
          <p:cNvSpPr txBox="1"/>
          <p:nvPr/>
        </p:nvSpPr>
        <p:spPr>
          <a:xfrm>
            <a:off x="650240" y="233680"/>
            <a:ext cx="10759440" cy="707886"/>
          </a:xfrm>
          <a:prstGeom prst="rect">
            <a:avLst/>
          </a:prstGeom>
          <a:noFill/>
        </p:spPr>
        <p:txBody>
          <a:bodyPr wrap="square" rtlCol="0">
            <a:spAutoFit/>
          </a:bodyPr>
          <a:lstStyle/>
          <a:p>
            <a:r>
              <a:rPr lang="en-US" sz="4000" dirty="0">
                <a:latin typeface="Gill Sans Ultra Bold" panose="020B0A02020104020203" pitchFamily="34" charset="0"/>
              </a:rPr>
              <a:t>What is Historical Thinking?</a:t>
            </a:r>
          </a:p>
        </p:txBody>
      </p:sp>
    </p:spTree>
    <p:extLst>
      <p:ext uri="{BB962C8B-B14F-4D97-AF65-F5344CB8AC3E}">
        <p14:creationId xmlns:p14="http://schemas.microsoft.com/office/powerpoint/2010/main" val="144056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BE5BD7-4AE6-4E51-9F2B-8CB20C59B8E8}"/>
              </a:ext>
            </a:extLst>
          </p:cNvPr>
          <p:cNvPicPr>
            <a:picLocks noChangeAspect="1"/>
          </p:cNvPicPr>
          <p:nvPr/>
        </p:nvPicPr>
        <p:blipFill>
          <a:blip r:embed="rId2"/>
          <a:stretch>
            <a:fillRect/>
          </a:stretch>
        </p:blipFill>
        <p:spPr>
          <a:xfrm>
            <a:off x="1600946" y="0"/>
            <a:ext cx="8990108" cy="6858000"/>
          </a:xfrm>
          <a:prstGeom prst="rect">
            <a:avLst/>
          </a:prstGeom>
        </p:spPr>
      </p:pic>
      <p:pic>
        <p:nvPicPr>
          <p:cNvPr id="5" name="Picture 4">
            <a:extLst>
              <a:ext uri="{FF2B5EF4-FFF2-40B4-BE49-F238E27FC236}">
                <a16:creationId xmlns:a16="http://schemas.microsoft.com/office/drawing/2014/main" id="{74D70D03-7098-4CDC-A149-7FD04EB87B62}"/>
              </a:ext>
            </a:extLst>
          </p:cNvPr>
          <p:cNvPicPr>
            <a:picLocks noChangeAspect="1"/>
          </p:cNvPicPr>
          <p:nvPr/>
        </p:nvPicPr>
        <p:blipFill>
          <a:blip r:embed="rId3"/>
          <a:stretch>
            <a:fillRect/>
          </a:stretch>
        </p:blipFill>
        <p:spPr>
          <a:xfrm>
            <a:off x="0" y="1869440"/>
            <a:ext cx="12192000" cy="2339567"/>
          </a:xfrm>
          <a:prstGeom prst="rect">
            <a:avLst/>
          </a:prstGeom>
        </p:spPr>
      </p:pic>
    </p:spTree>
    <p:extLst>
      <p:ext uri="{BB962C8B-B14F-4D97-AF65-F5344CB8AC3E}">
        <p14:creationId xmlns:p14="http://schemas.microsoft.com/office/powerpoint/2010/main" val="3389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1A4AF-F9D6-4F32-A049-4CA797818345}"/>
              </a:ext>
            </a:extLst>
          </p:cNvPr>
          <p:cNvSpPr txBox="1"/>
          <p:nvPr/>
        </p:nvSpPr>
        <p:spPr>
          <a:xfrm>
            <a:off x="528320" y="1178560"/>
            <a:ext cx="10769600" cy="3785652"/>
          </a:xfrm>
          <a:prstGeom prst="rect">
            <a:avLst/>
          </a:prstGeom>
          <a:noFill/>
        </p:spPr>
        <p:txBody>
          <a:bodyPr wrap="square" rtlCol="0">
            <a:spAutoFit/>
          </a:bodyPr>
          <a:lstStyle/>
          <a:p>
            <a:pPr algn="ctr"/>
            <a:r>
              <a:rPr lang="en-US" sz="4000" dirty="0">
                <a:latin typeface="Gill Sans Ultra Bold Condensed" panose="020B0A06020104020203" pitchFamily="34" charset="0"/>
              </a:rPr>
              <a:t>Contextualizing</a:t>
            </a:r>
          </a:p>
          <a:p>
            <a:r>
              <a:rPr lang="en-US" sz="4000" dirty="0">
                <a:latin typeface="Gill Sans Ultra Bold Condensed" panose="020B0A06020104020203" pitchFamily="34" charset="0"/>
              </a:rPr>
              <a:t>The strategy of </a:t>
            </a:r>
            <a:r>
              <a:rPr lang="en-US" sz="4000" i="1" dirty="0">
                <a:latin typeface="Gill Sans Ultra Bold Condensed" panose="020B0A06020104020203" pitchFamily="34" charset="0"/>
              </a:rPr>
              <a:t>contextualization</a:t>
            </a:r>
            <a:r>
              <a:rPr lang="en-US" sz="4000" dirty="0">
                <a:latin typeface="Gill Sans Ultra Bold Condensed" panose="020B0A06020104020203" pitchFamily="34" charset="0"/>
              </a:rPr>
              <a:t> involves inferring, using background knowledge, and recognition that the document(s) provide one small snapshot of a particular period of time.  </a:t>
            </a:r>
          </a:p>
          <a:p>
            <a:endParaRPr lang="en-US" sz="4000" dirty="0">
              <a:latin typeface="Gill Sans Ultra Bold Condensed" panose="020B0A06020104020203" pitchFamily="34" charset="0"/>
            </a:endParaRPr>
          </a:p>
        </p:txBody>
      </p:sp>
      <p:sp>
        <p:nvSpPr>
          <p:cNvPr id="3" name="Cloud 2">
            <a:extLst>
              <a:ext uri="{FF2B5EF4-FFF2-40B4-BE49-F238E27FC236}">
                <a16:creationId xmlns:a16="http://schemas.microsoft.com/office/drawing/2014/main" id="{000957A4-81B7-4C1E-85B7-2B224BD38C8D}"/>
              </a:ext>
            </a:extLst>
          </p:cNvPr>
          <p:cNvSpPr/>
          <p:nvPr/>
        </p:nvSpPr>
        <p:spPr>
          <a:xfrm>
            <a:off x="1808480" y="457200"/>
            <a:ext cx="4998720" cy="4064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D2BDAD-467D-4AD6-86F3-5B1F159F7481}"/>
              </a:ext>
            </a:extLst>
          </p:cNvPr>
          <p:cNvSpPr txBox="1"/>
          <p:nvPr/>
        </p:nvSpPr>
        <p:spPr>
          <a:xfrm>
            <a:off x="2702560" y="1097280"/>
            <a:ext cx="3576320" cy="923330"/>
          </a:xfrm>
          <a:prstGeom prst="rect">
            <a:avLst/>
          </a:prstGeom>
          <a:noFill/>
        </p:spPr>
        <p:txBody>
          <a:bodyPr wrap="square" rtlCol="0">
            <a:spAutoFit/>
          </a:bodyPr>
          <a:lstStyle/>
          <a:p>
            <a:r>
              <a:rPr lang="en-US" dirty="0">
                <a:latin typeface="Gill Sans Ultra Bold" panose="020B0A02020104020203" pitchFamily="34" charset="0"/>
              </a:rPr>
              <a:t>When and where was the document created?</a:t>
            </a:r>
          </a:p>
          <a:p>
            <a:endParaRPr lang="en-US" dirty="0"/>
          </a:p>
        </p:txBody>
      </p:sp>
      <p:sp>
        <p:nvSpPr>
          <p:cNvPr id="5" name="TextBox 4">
            <a:extLst>
              <a:ext uri="{FF2B5EF4-FFF2-40B4-BE49-F238E27FC236}">
                <a16:creationId xmlns:a16="http://schemas.microsoft.com/office/drawing/2014/main" id="{8CF90542-27D7-4464-9BD6-D342667FC72B}"/>
              </a:ext>
            </a:extLst>
          </p:cNvPr>
          <p:cNvSpPr txBox="1"/>
          <p:nvPr/>
        </p:nvSpPr>
        <p:spPr>
          <a:xfrm>
            <a:off x="2702560" y="1849120"/>
            <a:ext cx="3942080" cy="646331"/>
          </a:xfrm>
          <a:prstGeom prst="rect">
            <a:avLst/>
          </a:prstGeom>
          <a:noFill/>
        </p:spPr>
        <p:txBody>
          <a:bodyPr wrap="square" rtlCol="0">
            <a:spAutoFit/>
          </a:bodyPr>
          <a:lstStyle/>
          <a:p>
            <a:r>
              <a:rPr lang="en-US" dirty="0">
                <a:latin typeface="Gill Sans Ultra Bold" panose="020B0A02020104020203" pitchFamily="34" charset="0"/>
              </a:rPr>
              <a:t>What was different then?  What was the same?</a:t>
            </a:r>
          </a:p>
        </p:txBody>
      </p:sp>
      <p:sp>
        <p:nvSpPr>
          <p:cNvPr id="6" name="TextBox 5">
            <a:extLst>
              <a:ext uri="{FF2B5EF4-FFF2-40B4-BE49-F238E27FC236}">
                <a16:creationId xmlns:a16="http://schemas.microsoft.com/office/drawing/2014/main" id="{94975804-E890-46B1-A81D-9EE5F8B2D9A4}"/>
              </a:ext>
            </a:extLst>
          </p:cNvPr>
          <p:cNvSpPr txBox="1"/>
          <p:nvPr/>
        </p:nvSpPr>
        <p:spPr>
          <a:xfrm>
            <a:off x="2702560" y="2660690"/>
            <a:ext cx="3576320" cy="1477328"/>
          </a:xfrm>
          <a:prstGeom prst="rect">
            <a:avLst/>
          </a:prstGeom>
          <a:noFill/>
        </p:spPr>
        <p:txBody>
          <a:bodyPr wrap="square" rtlCol="0">
            <a:spAutoFit/>
          </a:bodyPr>
          <a:lstStyle/>
          <a:p>
            <a:r>
              <a:rPr lang="en-US" dirty="0">
                <a:latin typeface="Gill Sans Ultra Bold" panose="020B0A02020104020203" pitchFamily="34" charset="0"/>
              </a:rPr>
              <a:t>How might the circumstances in which created the document be different than what we think? </a:t>
            </a:r>
          </a:p>
        </p:txBody>
      </p:sp>
    </p:spTree>
    <p:extLst>
      <p:ext uri="{BB962C8B-B14F-4D97-AF65-F5344CB8AC3E}">
        <p14:creationId xmlns:p14="http://schemas.microsoft.com/office/powerpoint/2010/main" val="26037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22479</TotalTime>
  <Words>990</Words>
  <Application>Microsoft Office PowerPoint</Application>
  <PresentationFormat>Widescreen</PresentationFormat>
  <Paragraphs>61</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Gill Sans MT</vt:lpstr>
      <vt:lpstr>Gill Sans Ultra Bold</vt:lpstr>
      <vt:lpstr>Gill Sans Ultra Bold Condensed</vt:lpstr>
      <vt:lpstr>Impact</vt:lpstr>
      <vt:lpstr>Times New Roman</vt:lpstr>
      <vt:lpstr>Main Event</vt:lpstr>
      <vt:lpstr>PowerPoint Presentation</vt:lpstr>
      <vt:lpstr>An Investigation on Herstory in American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Investigation on Herstory in American History</dc:title>
  <dc:creator>Purdin Tammara</dc:creator>
  <cp:lastModifiedBy>Purdin Tammara</cp:lastModifiedBy>
  <cp:revision>35</cp:revision>
  <dcterms:created xsi:type="dcterms:W3CDTF">2018-10-31T00:30:43Z</dcterms:created>
  <dcterms:modified xsi:type="dcterms:W3CDTF">2019-09-19T18:42:28Z</dcterms:modified>
</cp:coreProperties>
</file>