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1" r:id="rId3"/>
    <p:sldId id="258" r:id="rId4"/>
    <p:sldId id="275" r:id="rId5"/>
    <p:sldId id="257" r:id="rId6"/>
    <p:sldId id="260" r:id="rId7"/>
    <p:sldId id="261" r:id="rId8"/>
    <p:sldId id="266" r:id="rId9"/>
    <p:sldId id="267" r:id="rId10"/>
    <p:sldId id="265" r:id="rId11"/>
    <p:sldId id="259" r:id="rId12"/>
    <p:sldId id="268" r:id="rId13"/>
    <p:sldId id="280" r:id="rId14"/>
    <p:sldId id="278" r:id="rId15"/>
    <p:sldId id="279" r:id="rId16"/>
    <p:sldId id="281" r:id="rId17"/>
    <p:sldId id="274" r:id="rId18"/>
    <p:sldId id="283" r:id="rId19"/>
    <p:sldId id="272" r:id="rId20"/>
    <p:sldId id="269" r:id="rId21"/>
    <p:sldId id="270" r:id="rId22"/>
    <p:sldId id="284" r:id="rId23"/>
    <p:sldId id="273"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11/8/2018</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11/8/2018</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11/8/2018</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11/8/2018</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11/8/2018</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tinyurl.com/FCSSLOC2018"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loc.gov/pictures/item/2004679481/"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loc.gov/teachers/classroommaterials/primarysourcesets/constitution/pdf/teacher_guide.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hyperlink" Target="http://www.loc.gov/teachers/usingprimarysources/guides.html" TargetMode="External"/><Relationship Id="rId1" Type="http://schemas.openxmlformats.org/officeDocument/2006/relationships/slideLayout" Target="../slideLayouts/slideLayout2.xml"/><Relationship Id="rId6" Type="http://schemas.openxmlformats.org/officeDocument/2006/relationships/hyperlink" Target="https://sheg.stanford.edu/" TargetMode="External"/><Relationship Id="rId5" Type="http://schemas.openxmlformats.org/officeDocument/2006/relationships/image" Target="../media/image20.png"/><Relationship Id="rId4" Type="http://schemas.openxmlformats.org/officeDocument/2006/relationships/hyperlink" Target="https://www.archives.gov/education/lessons/worksheet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loc.gov/teachers/usingprimarysources/guides.html" TargetMode="External"/><Relationship Id="rId1" Type="http://schemas.openxmlformats.org/officeDocument/2006/relationships/slideLayout" Target="../slideLayouts/slideLayout2.xml"/><Relationship Id="rId5" Type="http://schemas.openxmlformats.org/officeDocument/2006/relationships/hyperlink" Target="https://commons.wikimedia.org/wiki/File:Pixel_51_icon_cursor_click_top_right.svg" TargetMode="Externa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archives.gov/education/lessons/worksheets" TargetMode="External"/><Relationship Id="rId1" Type="http://schemas.openxmlformats.org/officeDocument/2006/relationships/slideLayout" Target="../slideLayouts/slideLayout2.xml"/><Relationship Id="rId5" Type="http://schemas.openxmlformats.org/officeDocument/2006/relationships/hyperlink" Target="https://commons.wikimedia.org/wiki/File:Pixel_51_icon_cursor_click_top_right.svg" TargetMode="Externa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sheg.stanford.edu/" TargetMode="External"/><Relationship Id="rId1" Type="http://schemas.openxmlformats.org/officeDocument/2006/relationships/slideLayout" Target="../slideLayouts/slideLayout2.xml"/><Relationship Id="rId5" Type="http://schemas.openxmlformats.org/officeDocument/2006/relationships/hyperlink" Target="https://commons.wikimedia.org/wiki/File:Pixel_51_icon_cursor_click_top_right.svg" TargetMode="Externa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hyperlink" Target="https://tinyurl.com/FCSSLOC2018" TargetMode="External"/><Relationship Id="rId4" Type="http://schemas.openxmlformats.org/officeDocument/2006/relationships/hyperlink" Target="https://commons.wikimedia.org/wiki/File:Pixel_51_icon_cursor_click_top_right.svg"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loc.gov/teachers/classroommaterials/primarysourcesets/constitution/pdf/lookingGlass.pdf" TargetMode="External"/><Relationship Id="rId2" Type="http://schemas.openxmlformats.org/officeDocument/2006/relationships/hyperlink" Target="http://www.loc.gov/pictures/item/2008661778/"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itunes.apple.com/us/book/the-constitution/id915841986" TargetMode="Externa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hyperlink" Target="http://www.loc.gov/"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tinyurl.com/FCSSLOC2018"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flche.net/"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mailto:tammarapurdin@flche.net" TargetMode="External"/><Relationship Id="rId7" Type="http://schemas.openxmlformats.org/officeDocument/2006/relationships/image" Target="../media/image39.jpeg"/><Relationship Id="rId2" Type="http://schemas.openxmlformats.org/officeDocument/2006/relationships/hyperlink" Target="mailto:carollavallee@flche.net" TargetMode="Externa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hyperlink" Target="https://tinyurl.com/FCSSLOC2018" TargetMode="Externa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www.loc.gov/teachers/classroommaterials/primarysourcesets/constitution/pdf/diary.pdf" TargetMode="External"/><Relationship Id="rId5" Type="http://schemas.openxmlformats.org/officeDocument/2006/relationships/hyperlink" Target="https://www.loc.gov/resource/g3300.ar010000/" TargetMode="External"/><Relationship Id="rId4" Type="http://schemas.openxmlformats.org/officeDocument/2006/relationships/hyperlink" Target="http://www.loc.gov/item/gm71005458/"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memory.loc.gov/ammem/amlaw/ac001/intro3.html"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loc.gov/item/mss246120159/"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founders.archives.gov/documents/Hamilton/01-04-02-0099" TargetMode="Externa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http://hdl.loc.gov/loc.mss/mtj.mtjbib003996"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5454D-3803-43A1-8990-09E553C5FD42}"/>
              </a:ext>
            </a:extLst>
          </p:cNvPr>
          <p:cNvSpPr>
            <a:spLocks noGrp="1"/>
          </p:cNvSpPr>
          <p:nvPr>
            <p:ph type="ctrTitle"/>
          </p:nvPr>
        </p:nvSpPr>
        <p:spPr>
          <a:xfrm>
            <a:off x="1915126" y="1338606"/>
            <a:ext cx="8361229" cy="3041880"/>
          </a:xfrm>
        </p:spPr>
        <p:txBody>
          <a:bodyPr/>
          <a:lstStyle/>
          <a:p>
            <a:r>
              <a:rPr lang="en-US" b="1" i="1" dirty="0"/>
              <a:t>The experiment </a:t>
            </a:r>
            <a:r>
              <a:rPr lang="en-US" dirty="0"/>
              <a:t>called the constitution</a:t>
            </a:r>
          </a:p>
        </p:txBody>
      </p:sp>
      <p:sp>
        <p:nvSpPr>
          <p:cNvPr id="3" name="Subtitle 2">
            <a:extLst>
              <a:ext uri="{FF2B5EF4-FFF2-40B4-BE49-F238E27FC236}">
                <a16:creationId xmlns:a16="http://schemas.microsoft.com/office/drawing/2014/main" id="{5E6C9865-CFF1-4548-AC0C-83FEC76624DD}"/>
              </a:ext>
            </a:extLst>
          </p:cNvPr>
          <p:cNvSpPr>
            <a:spLocks noGrp="1"/>
          </p:cNvSpPr>
          <p:nvPr>
            <p:ph type="subTitle" idx="1"/>
          </p:nvPr>
        </p:nvSpPr>
        <p:spPr>
          <a:xfrm>
            <a:off x="2679905" y="4380486"/>
            <a:ext cx="6831673" cy="1086237"/>
          </a:xfrm>
        </p:spPr>
        <p:txBody>
          <a:bodyPr>
            <a:normAutofit fontScale="92500"/>
          </a:bodyPr>
          <a:lstStyle/>
          <a:p>
            <a:r>
              <a:rPr lang="en-US" dirty="0"/>
              <a:t>Carol LaVallee, </a:t>
            </a:r>
            <a:r>
              <a:rPr lang="en-US" dirty="0" err="1"/>
              <a:t>M.Ed</a:t>
            </a:r>
            <a:r>
              <a:rPr lang="en-US" dirty="0"/>
              <a:t>, Library of Congress Ambassador </a:t>
            </a:r>
          </a:p>
          <a:p>
            <a:r>
              <a:rPr lang="en-US" dirty="0"/>
              <a:t> Dr. Tammara Purdin, Florida Council for History Education</a:t>
            </a:r>
          </a:p>
        </p:txBody>
      </p:sp>
      <p:sp>
        <p:nvSpPr>
          <p:cNvPr id="4" name="TextBox 3"/>
          <p:cNvSpPr txBox="1"/>
          <p:nvPr/>
        </p:nvSpPr>
        <p:spPr>
          <a:xfrm>
            <a:off x="1061818" y="5639423"/>
            <a:ext cx="6507905" cy="584775"/>
          </a:xfrm>
          <a:prstGeom prst="rect">
            <a:avLst/>
          </a:prstGeom>
          <a:noFill/>
        </p:spPr>
        <p:txBody>
          <a:bodyPr wrap="square" rtlCol="0">
            <a:spAutoFit/>
          </a:bodyPr>
          <a:lstStyle/>
          <a:p>
            <a:r>
              <a:rPr lang="en-US" sz="3200" b="1" dirty="0">
                <a:hlinkClick r:id="rId2"/>
              </a:rPr>
              <a:t>https://tinyurl.com/FCSSLOC2018</a:t>
            </a:r>
            <a:r>
              <a:rPr lang="en-US" sz="3200" b="1" dirty="0"/>
              <a:t>  </a:t>
            </a:r>
            <a:endParaRPr lang="en-US" sz="4000" dirty="0">
              <a:solidFill>
                <a:srgbClr val="FF0000"/>
              </a:solidFill>
            </a:endParaRPr>
          </a:p>
        </p:txBody>
      </p:sp>
    </p:spTree>
    <p:extLst>
      <p:ext uri="{BB962C8B-B14F-4D97-AF65-F5344CB8AC3E}">
        <p14:creationId xmlns:p14="http://schemas.microsoft.com/office/powerpoint/2010/main" val="1859519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B3FE3D-3D98-4AC5-A933-4DFC9A22909A}"/>
              </a:ext>
            </a:extLst>
          </p:cNvPr>
          <p:cNvSpPr/>
          <p:nvPr/>
        </p:nvSpPr>
        <p:spPr>
          <a:xfrm>
            <a:off x="5792609" y="5339938"/>
            <a:ext cx="5456087" cy="276999"/>
          </a:xfrm>
          <a:prstGeom prst="rect">
            <a:avLst/>
          </a:prstGeom>
        </p:spPr>
        <p:txBody>
          <a:bodyPr wrap="square">
            <a:spAutoFit/>
          </a:bodyPr>
          <a:lstStyle/>
          <a:p>
            <a:r>
              <a:rPr lang="it-IT" sz="1200" i="1" dirty="0"/>
              <a:t>Boston Gazette, Nov. 26, 1787  </a:t>
            </a:r>
            <a:r>
              <a:rPr lang="en-US" sz="1200" b="1" dirty="0"/>
              <a:t> </a:t>
            </a:r>
            <a:r>
              <a:rPr lang="en-US" sz="1200" dirty="0">
                <a:hlinkClick r:id="rId2"/>
              </a:rPr>
              <a:t>http://www.loc.gov/pictures/item/2004679481/ </a:t>
            </a:r>
            <a:endParaRPr lang="en-US" sz="1200" i="1" dirty="0"/>
          </a:p>
        </p:txBody>
      </p:sp>
      <p:sp>
        <p:nvSpPr>
          <p:cNvPr id="6" name="Rectangle 5">
            <a:extLst>
              <a:ext uri="{FF2B5EF4-FFF2-40B4-BE49-F238E27FC236}">
                <a16:creationId xmlns:a16="http://schemas.microsoft.com/office/drawing/2014/main" id="{61664D5B-597A-458D-A0DB-73EAF7D18459}"/>
              </a:ext>
            </a:extLst>
          </p:cNvPr>
          <p:cNvSpPr/>
          <p:nvPr/>
        </p:nvSpPr>
        <p:spPr>
          <a:xfrm>
            <a:off x="765863" y="0"/>
            <a:ext cx="3524170" cy="5724644"/>
          </a:xfrm>
          <a:prstGeom prst="rect">
            <a:avLst/>
          </a:prstGeom>
        </p:spPr>
        <p:txBody>
          <a:bodyPr wrap="square">
            <a:spAutoFit/>
          </a:bodyPr>
          <a:lstStyle/>
          <a:p>
            <a:br>
              <a:rPr lang="en-US" sz="3200" dirty="0">
                <a:solidFill>
                  <a:srgbClr val="000000"/>
                </a:solidFill>
                <a:latin typeface="Verdana" panose="020B0604030504040204" pitchFamily="34" charset="0"/>
              </a:rPr>
            </a:br>
            <a:r>
              <a:rPr lang="en-US" sz="3200" dirty="0">
                <a:solidFill>
                  <a:srgbClr val="000000"/>
                </a:solidFill>
                <a:latin typeface="Verdana" panose="020B0604030504040204" pitchFamily="34" charset="0"/>
              </a:rPr>
              <a:t>Boston Gazette, Nov 26, 1787</a:t>
            </a:r>
          </a:p>
          <a:p>
            <a:r>
              <a:rPr lang="en-US" dirty="0">
                <a:solidFill>
                  <a:srgbClr val="221E1F"/>
                </a:solidFill>
                <a:latin typeface="Verdana" panose="020B0604030504040204" pitchFamily="34" charset="0"/>
              </a:rPr>
              <a:t>Opinion piece signed “A FEDERALIST”  </a:t>
            </a:r>
          </a:p>
          <a:p>
            <a:endParaRPr lang="en-US" dirty="0">
              <a:solidFill>
                <a:srgbClr val="221E1F"/>
              </a:solidFill>
              <a:latin typeface="Verdana" panose="020B0604030504040204" pitchFamily="34" charset="0"/>
            </a:endParaRPr>
          </a:p>
          <a:p>
            <a:r>
              <a:rPr lang="en-US" sz="2400" b="1" dirty="0">
                <a:solidFill>
                  <a:srgbClr val="FF0000"/>
                </a:solidFill>
                <a:latin typeface="Verdana" panose="020B0604030504040204" pitchFamily="34" charset="0"/>
              </a:rPr>
              <a:t>S</a:t>
            </a:r>
            <a:r>
              <a:rPr lang="en-US" sz="2400" dirty="0">
                <a:solidFill>
                  <a:srgbClr val="221E1F"/>
                </a:solidFill>
                <a:latin typeface="Verdana" panose="020B0604030504040204" pitchFamily="34" charset="0"/>
              </a:rPr>
              <a:t>-scrutinize</a:t>
            </a:r>
          </a:p>
          <a:p>
            <a:r>
              <a:rPr lang="en-US" sz="2400" b="1" dirty="0">
                <a:solidFill>
                  <a:srgbClr val="FF0000"/>
                </a:solidFill>
                <a:latin typeface="Verdana" panose="020B0604030504040204" pitchFamily="34" charset="0"/>
              </a:rPr>
              <a:t>0</a:t>
            </a:r>
            <a:r>
              <a:rPr lang="en-US" sz="2400" dirty="0">
                <a:solidFill>
                  <a:srgbClr val="221E1F"/>
                </a:solidFill>
                <a:latin typeface="Verdana" panose="020B0604030504040204" pitchFamily="34" charset="0"/>
              </a:rPr>
              <a:t>-organize</a:t>
            </a:r>
          </a:p>
          <a:p>
            <a:r>
              <a:rPr lang="en-US" sz="2400" b="1" dirty="0">
                <a:solidFill>
                  <a:srgbClr val="FF0000"/>
                </a:solidFill>
                <a:latin typeface="Verdana" panose="020B0604030504040204" pitchFamily="34" charset="0"/>
              </a:rPr>
              <a:t>U</a:t>
            </a:r>
            <a:r>
              <a:rPr lang="en-US" sz="2400" dirty="0">
                <a:solidFill>
                  <a:srgbClr val="221E1F"/>
                </a:solidFill>
                <a:latin typeface="Verdana" panose="020B0604030504040204" pitchFamily="34" charset="0"/>
              </a:rPr>
              <a:t>-understand</a:t>
            </a:r>
          </a:p>
          <a:p>
            <a:r>
              <a:rPr lang="en-US" sz="2400" b="1" dirty="0">
                <a:solidFill>
                  <a:srgbClr val="FF0000"/>
                </a:solidFill>
                <a:latin typeface="Verdana" panose="020B0604030504040204" pitchFamily="34" charset="0"/>
              </a:rPr>
              <a:t>R</a:t>
            </a:r>
            <a:r>
              <a:rPr lang="en-US" sz="2400" dirty="0">
                <a:solidFill>
                  <a:srgbClr val="221E1F"/>
                </a:solidFill>
                <a:latin typeface="Verdana" panose="020B0604030504040204" pitchFamily="34" charset="0"/>
              </a:rPr>
              <a:t>-read between lines</a:t>
            </a:r>
          </a:p>
          <a:p>
            <a:r>
              <a:rPr lang="en-US" sz="2400" b="1" dirty="0">
                <a:solidFill>
                  <a:srgbClr val="FF0000"/>
                </a:solidFill>
                <a:latin typeface="Verdana" panose="020B0604030504040204" pitchFamily="34" charset="0"/>
              </a:rPr>
              <a:t>C</a:t>
            </a:r>
            <a:r>
              <a:rPr lang="en-US" sz="2400" dirty="0">
                <a:solidFill>
                  <a:srgbClr val="221E1F"/>
                </a:solidFill>
                <a:latin typeface="Verdana" panose="020B0604030504040204" pitchFamily="34" charset="0"/>
              </a:rPr>
              <a:t>-corroborate &amp; refute</a:t>
            </a:r>
          </a:p>
          <a:p>
            <a:r>
              <a:rPr lang="en-US" sz="2400" b="1" dirty="0">
                <a:solidFill>
                  <a:srgbClr val="FF0000"/>
                </a:solidFill>
                <a:latin typeface="Verdana" panose="020B0604030504040204" pitchFamily="34" charset="0"/>
              </a:rPr>
              <a:t>E</a:t>
            </a:r>
            <a:r>
              <a:rPr lang="en-US" sz="2400" dirty="0">
                <a:solidFill>
                  <a:srgbClr val="221E1F"/>
                </a:solidFill>
                <a:latin typeface="Verdana" panose="020B0604030504040204" pitchFamily="34" charset="0"/>
              </a:rPr>
              <a:t>-establish plausible narrative</a:t>
            </a:r>
          </a:p>
          <a:p>
            <a:r>
              <a:rPr lang="en-US" sz="2400" b="1" dirty="0">
                <a:solidFill>
                  <a:srgbClr val="FF0000"/>
                </a:solidFill>
                <a:latin typeface="Verdana" panose="020B0604030504040204" pitchFamily="34" charset="0"/>
              </a:rPr>
              <a:t>S</a:t>
            </a:r>
            <a:r>
              <a:rPr lang="en-US" sz="2400" dirty="0">
                <a:solidFill>
                  <a:srgbClr val="221E1F"/>
                </a:solidFill>
                <a:latin typeface="Verdana" panose="020B0604030504040204" pitchFamily="34" charset="0"/>
              </a:rPr>
              <a:t>- summarize</a:t>
            </a:r>
          </a:p>
        </p:txBody>
      </p:sp>
      <p:pic>
        <p:nvPicPr>
          <p:cNvPr id="7" name="Picture 6">
            <a:extLst>
              <a:ext uri="{FF2B5EF4-FFF2-40B4-BE49-F238E27FC236}">
                <a16:creationId xmlns:a16="http://schemas.microsoft.com/office/drawing/2014/main" id="{7A5719A2-2EF1-4CBC-B25E-54B33918C405}"/>
              </a:ext>
            </a:extLst>
          </p:cNvPr>
          <p:cNvPicPr>
            <a:picLocks noChangeAspect="1"/>
          </p:cNvPicPr>
          <p:nvPr/>
        </p:nvPicPr>
        <p:blipFill>
          <a:blip r:embed="rId3"/>
          <a:stretch>
            <a:fillRect/>
          </a:stretch>
        </p:blipFill>
        <p:spPr>
          <a:xfrm>
            <a:off x="4890407" y="423860"/>
            <a:ext cx="6082393" cy="4916078"/>
          </a:xfrm>
          <a:prstGeom prst="rect">
            <a:avLst/>
          </a:prstGeom>
        </p:spPr>
      </p:pic>
      <p:sp>
        <p:nvSpPr>
          <p:cNvPr id="9" name="Rectangle 8">
            <a:extLst>
              <a:ext uri="{FF2B5EF4-FFF2-40B4-BE49-F238E27FC236}">
                <a16:creationId xmlns:a16="http://schemas.microsoft.com/office/drawing/2014/main" id="{F466BFDD-BA39-4375-AA53-7998487A34A4}"/>
              </a:ext>
            </a:extLst>
          </p:cNvPr>
          <p:cNvSpPr/>
          <p:nvPr/>
        </p:nvSpPr>
        <p:spPr>
          <a:xfrm>
            <a:off x="3762375" y="2781299"/>
            <a:ext cx="5581649" cy="37242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4"/>
          <a:stretch>
            <a:fillRect/>
          </a:stretch>
        </p:blipFill>
        <p:spPr>
          <a:xfrm>
            <a:off x="6862812" y="597923"/>
            <a:ext cx="7512717" cy="5907651"/>
          </a:xfrm>
          <a:prstGeom prst="rect">
            <a:avLst/>
          </a:prstGeom>
        </p:spPr>
      </p:pic>
      <p:pic>
        <p:nvPicPr>
          <p:cNvPr id="10" name="Picture 9"/>
          <p:cNvPicPr>
            <a:picLocks noChangeAspect="1"/>
          </p:cNvPicPr>
          <p:nvPr/>
        </p:nvPicPr>
        <p:blipFill>
          <a:blip r:embed="rId5"/>
          <a:stretch>
            <a:fillRect/>
          </a:stretch>
        </p:blipFill>
        <p:spPr>
          <a:xfrm>
            <a:off x="1622949" y="2232590"/>
            <a:ext cx="4704761" cy="3107348"/>
          </a:xfrm>
          <a:prstGeom prst="rect">
            <a:avLst/>
          </a:prstGeom>
        </p:spPr>
      </p:pic>
    </p:spTree>
    <p:extLst>
      <p:ext uri="{BB962C8B-B14F-4D97-AF65-F5344CB8AC3E}">
        <p14:creationId xmlns:p14="http://schemas.microsoft.com/office/powerpoint/2010/main" val="296832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FF203-9204-40E7-8E3A-B250D4A250F9}"/>
              </a:ext>
            </a:extLst>
          </p:cNvPr>
          <p:cNvSpPr>
            <a:spLocks noGrp="1"/>
          </p:cNvSpPr>
          <p:nvPr>
            <p:ph type="title"/>
          </p:nvPr>
        </p:nvSpPr>
        <p:spPr/>
        <p:txBody>
          <a:bodyPr/>
          <a:lstStyle/>
          <a:p>
            <a:r>
              <a:rPr lang="en-US" dirty="0"/>
              <a:t>LOC Primary Source Set Teacher Guide - The Constitution</a:t>
            </a:r>
          </a:p>
        </p:txBody>
      </p:sp>
      <p:pic>
        <p:nvPicPr>
          <p:cNvPr id="5" name="Picture 4">
            <a:hlinkClick r:id="rId2"/>
            <a:extLst>
              <a:ext uri="{FF2B5EF4-FFF2-40B4-BE49-F238E27FC236}">
                <a16:creationId xmlns:a16="http://schemas.microsoft.com/office/drawing/2014/main" id="{D1B71ABE-EFCC-4AF6-9065-E3BD3473DBD2}"/>
              </a:ext>
            </a:extLst>
          </p:cNvPr>
          <p:cNvPicPr>
            <a:picLocks noChangeAspect="1"/>
          </p:cNvPicPr>
          <p:nvPr/>
        </p:nvPicPr>
        <p:blipFill>
          <a:blip r:embed="rId3"/>
          <a:stretch>
            <a:fillRect/>
          </a:stretch>
        </p:blipFill>
        <p:spPr>
          <a:xfrm>
            <a:off x="3121353" y="2171700"/>
            <a:ext cx="6361826" cy="4177915"/>
          </a:xfrm>
          <a:prstGeom prst="rect">
            <a:avLst/>
          </a:prstGeom>
        </p:spPr>
      </p:pic>
    </p:spTree>
    <p:extLst>
      <p:ext uri="{BB962C8B-B14F-4D97-AF65-F5344CB8AC3E}">
        <p14:creationId xmlns:p14="http://schemas.microsoft.com/office/powerpoint/2010/main" val="1206078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FF203-9204-40E7-8E3A-B250D4A250F9}"/>
              </a:ext>
            </a:extLst>
          </p:cNvPr>
          <p:cNvSpPr>
            <a:spLocks noGrp="1"/>
          </p:cNvSpPr>
          <p:nvPr>
            <p:ph type="title"/>
          </p:nvPr>
        </p:nvSpPr>
        <p:spPr>
          <a:xfrm>
            <a:off x="1193640" y="177553"/>
            <a:ext cx="10931686" cy="781050"/>
          </a:xfrm>
        </p:spPr>
        <p:txBody>
          <a:bodyPr>
            <a:normAutofit/>
          </a:bodyPr>
          <a:lstStyle/>
          <a:p>
            <a:pPr algn="ctr"/>
            <a:r>
              <a:rPr lang="en-US" sz="4000" dirty="0">
                <a:latin typeface="Verdana" panose="020B0604030504040204" pitchFamily="34" charset="0"/>
                <a:ea typeface="Verdana" panose="020B0604030504040204" pitchFamily="34" charset="0"/>
                <a:cs typeface="Verdana" panose="020B0604030504040204" pitchFamily="34" charset="0"/>
              </a:rPr>
              <a:t>Historical Thinking &amp; Analysis Tools</a:t>
            </a:r>
          </a:p>
        </p:txBody>
      </p:sp>
      <p:pic>
        <p:nvPicPr>
          <p:cNvPr id="4" name="Picture 3">
            <a:hlinkClick r:id="rId2"/>
          </p:cNvPr>
          <p:cNvPicPr>
            <a:picLocks noChangeAspect="1"/>
          </p:cNvPicPr>
          <p:nvPr/>
        </p:nvPicPr>
        <p:blipFill>
          <a:blip r:embed="rId3"/>
          <a:stretch>
            <a:fillRect/>
          </a:stretch>
        </p:blipFill>
        <p:spPr>
          <a:xfrm>
            <a:off x="1193640" y="830732"/>
            <a:ext cx="3425986" cy="2598268"/>
          </a:xfrm>
          <a:prstGeom prst="rect">
            <a:avLst/>
          </a:prstGeom>
        </p:spPr>
      </p:pic>
      <p:pic>
        <p:nvPicPr>
          <p:cNvPr id="6" name="Picture 5">
            <a:hlinkClick r:id="rId4"/>
          </p:cNvPr>
          <p:cNvPicPr>
            <a:picLocks noChangeAspect="1"/>
          </p:cNvPicPr>
          <p:nvPr/>
        </p:nvPicPr>
        <p:blipFill>
          <a:blip r:embed="rId5"/>
          <a:stretch>
            <a:fillRect/>
          </a:stretch>
        </p:blipFill>
        <p:spPr>
          <a:xfrm>
            <a:off x="5943236" y="958603"/>
            <a:ext cx="2429239" cy="3125072"/>
          </a:xfrm>
          <a:prstGeom prst="rect">
            <a:avLst/>
          </a:prstGeom>
        </p:spPr>
      </p:pic>
      <p:pic>
        <p:nvPicPr>
          <p:cNvPr id="7" name="Picture 6">
            <a:hlinkClick r:id="rId6"/>
          </p:cNvPr>
          <p:cNvPicPr>
            <a:picLocks noChangeAspect="1"/>
          </p:cNvPicPr>
          <p:nvPr/>
        </p:nvPicPr>
        <p:blipFill>
          <a:blip r:embed="rId7"/>
          <a:stretch>
            <a:fillRect/>
          </a:stretch>
        </p:blipFill>
        <p:spPr>
          <a:xfrm>
            <a:off x="1767797" y="3634692"/>
            <a:ext cx="3815361" cy="2956607"/>
          </a:xfrm>
          <a:prstGeom prst="rect">
            <a:avLst/>
          </a:prstGeom>
        </p:spPr>
      </p:pic>
      <p:pic>
        <p:nvPicPr>
          <p:cNvPr id="8" name="Picture 7"/>
          <p:cNvPicPr>
            <a:picLocks noChangeAspect="1"/>
          </p:cNvPicPr>
          <p:nvPr/>
        </p:nvPicPr>
        <p:blipFill>
          <a:blip r:embed="rId8"/>
          <a:stretch>
            <a:fillRect/>
          </a:stretch>
        </p:blipFill>
        <p:spPr>
          <a:xfrm>
            <a:off x="8472113" y="3795752"/>
            <a:ext cx="3553575" cy="2795547"/>
          </a:xfrm>
          <a:prstGeom prst="rect">
            <a:avLst/>
          </a:prstGeom>
        </p:spPr>
      </p:pic>
    </p:spTree>
    <p:extLst>
      <p:ext uri="{BB962C8B-B14F-4D97-AF65-F5344CB8AC3E}">
        <p14:creationId xmlns:p14="http://schemas.microsoft.com/office/powerpoint/2010/main" val="3221316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hlinkClick r:id="rId2"/>
            <a:extLst>
              <a:ext uri="{FF2B5EF4-FFF2-40B4-BE49-F238E27FC236}">
                <a16:creationId xmlns:a16="http://schemas.microsoft.com/office/drawing/2014/main" id="{AF5A1603-D8CE-430F-A562-A66D29566080}"/>
              </a:ext>
            </a:extLst>
          </p:cNvPr>
          <p:cNvPicPr>
            <a:picLocks noGrp="1" noChangeAspect="1"/>
          </p:cNvPicPr>
          <p:nvPr>
            <p:ph idx="1"/>
          </p:nvPr>
        </p:nvPicPr>
        <p:blipFill>
          <a:blip r:embed="rId3"/>
          <a:stretch>
            <a:fillRect/>
          </a:stretch>
        </p:blipFill>
        <p:spPr>
          <a:xfrm>
            <a:off x="2206691" y="480515"/>
            <a:ext cx="7778616" cy="5892302"/>
          </a:xfrm>
          <a:prstGeom prst="rect">
            <a:avLst/>
          </a:prstGeom>
        </p:spPr>
      </p:pic>
      <p:pic>
        <p:nvPicPr>
          <p:cNvPr id="12" name="Picture 11">
            <a:extLst>
              <a:ext uri="{FF2B5EF4-FFF2-40B4-BE49-F238E27FC236}">
                <a16:creationId xmlns:a16="http://schemas.microsoft.com/office/drawing/2014/main" id="{A5384631-3D36-48B5-AE8A-C9C91B3373B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flipH="1">
            <a:off x="9709738" y="5708019"/>
            <a:ext cx="551137" cy="551137"/>
          </a:xfrm>
          <a:prstGeom prst="rect">
            <a:avLst/>
          </a:prstGeom>
        </p:spPr>
      </p:pic>
    </p:spTree>
    <p:extLst>
      <p:ext uri="{BB962C8B-B14F-4D97-AF65-F5344CB8AC3E}">
        <p14:creationId xmlns:p14="http://schemas.microsoft.com/office/powerpoint/2010/main" val="2600300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0">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hlinkClick r:id="rId2"/>
            <a:extLst>
              <a:ext uri="{FF2B5EF4-FFF2-40B4-BE49-F238E27FC236}">
                <a16:creationId xmlns:a16="http://schemas.microsoft.com/office/drawing/2014/main" id="{6F4BF4A4-02C5-4C6A-9EA4-75F634AFDDE3}"/>
              </a:ext>
            </a:extLst>
          </p:cNvPr>
          <p:cNvPicPr>
            <a:picLocks noGrp="1" noChangeAspect="1"/>
          </p:cNvPicPr>
          <p:nvPr>
            <p:ph idx="1"/>
          </p:nvPr>
        </p:nvPicPr>
        <p:blipFill>
          <a:blip r:embed="rId3"/>
          <a:stretch>
            <a:fillRect/>
          </a:stretch>
        </p:blipFill>
        <p:spPr>
          <a:xfrm>
            <a:off x="3805368" y="480515"/>
            <a:ext cx="4581263" cy="5892302"/>
          </a:xfrm>
          <a:prstGeom prst="rect">
            <a:avLst/>
          </a:prstGeom>
        </p:spPr>
      </p:pic>
      <p:pic>
        <p:nvPicPr>
          <p:cNvPr id="6" name="Picture 5">
            <a:extLst>
              <a:ext uri="{FF2B5EF4-FFF2-40B4-BE49-F238E27FC236}">
                <a16:creationId xmlns:a16="http://schemas.microsoft.com/office/drawing/2014/main" id="{D95121CE-16E6-4732-AC01-2FC4FD06D1D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flipH="1">
            <a:off x="7835494" y="5708019"/>
            <a:ext cx="551137" cy="551137"/>
          </a:xfrm>
          <a:prstGeom prst="rect">
            <a:avLst/>
          </a:prstGeom>
        </p:spPr>
      </p:pic>
    </p:spTree>
    <p:extLst>
      <p:ext uri="{BB962C8B-B14F-4D97-AF65-F5344CB8AC3E}">
        <p14:creationId xmlns:p14="http://schemas.microsoft.com/office/powerpoint/2010/main" val="1356207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hlinkClick r:id="rId2"/>
            <a:extLst>
              <a:ext uri="{FF2B5EF4-FFF2-40B4-BE49-F238E27FC236}">
                <a16:creationId xmlns:a16="http://schemas.microsoft.com/office/drawing/2014/main" id="{B6E00B39-51B7-456B-97E4-CFC673B895AB}"/>
              </a:ext>
            </a:extLst>
          </p:cNvPr>
          <p:cNvPicPr>
            <a:picLocks noGrp="1" noChangeAspect="1"/>
          </p:cNvPicPr>
          <p:nvPr>
            <p:ph idx="1"/>
          </p:nvPr>
        </p:nvPicPr>
        <p:blipFill>
          <a:blip r:embed="rId3"/>
          <a:stretch>
            <a:fillRect/>
          </a:stretch>
        </p:blipFill>
        <p:spPr>
          <a:xfrm>
            <a:off x="2294514" y="480515"/>
            <a:ext cx="7602971" cy="5892302"/>
          </a:xfrm>
          <a:prstGeom prst="rect">
            <a:avLst/>
          </a:prstGeom>
        </p:spPr>
      </p:pic>
      <p:pic>
        <p:nvPicPr>
          <p:cNvPr id="12" name="Picture 11">
            <a:extLst>
              <a:ext uri="{FF2B5EF4-FFF2-40B4-BE49-F238E27FC236}">
                <a16:creationId xmlns:a16="http://schemas.microsoft.com/office/drawing/2014/main" id="{67B47D7D-F828-423A-BD35-26539F1FE7A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133646" y="5589647"/>
            <a:ext cx="630052" cy="630052"/>
          </a:xfrm>
          <a:prstGeom prst="rect">
            <a:avLst/>
          </a:prstGeom>
        </p:spPr>
      </p:pic>
    </p:spTree>
    <p:extLst>
      <p:ext uri="{BB962C8B-B14F-4D97-AF65-F5344CB8AC3E}">
        <p14:creationId xmlns:p14="http://schemas.microsoft.com/office/powerpoint/2010/main" val="2318065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524C5338-D32C-47B0-A87B-D0E1854EE274}"/>
              </a:ext>
            </a:extLst>
          </p:cNvPr>
          <p:cNvPicPr>
            <a:picLocks noGrp="1" noChangeAspect="1"/>
          </p:cNvPicPr>
          <p:nvPr>
            <p:ph idx="1"/>
          </p:nvPr>
        </p:nvPicPr>
        <p:blipFill>
          <a:blip r:embed="rId2"/>
          <a:stretch>
            <a:fillRect/>
          </a:stretch>
        </p:blipFill>
        <p:spPr>
          <a:xfrm>
            <a:off x="2354855" y="480515"/>
            <a:ext cx="7482288" cy="5892302"/>
          </a:xfrm>
          <a:prstGeom prst="rect">
            <a:avLst/>
          </a:prstGeom>
        </p:spPr>
      </p:pic>
      <p:pic>
        <p:nvPicPr>
          <p:cNvPr id="12" name="Picture 11">
            <a:extLst>
              <a:ext uri="{FF2B5EF4-FFF2-40B4-BE49-F238E27FC236}">
                <a16:creationId xmlns:a16="http://schemas.microsoft.com/office/drawing/2014/main" id="{3F92BAED-35B8-4061-ADC8-718890E5D27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11140276" y="3325623"/>
            <a:ext cx="551137" cy="551137"/>
          </a:xfrm>
          <a:prstGeom prst="rect">
            <a:avLst/>
          </a:prstGeom>
        </p:spPr>
      </p:pic>
      <p:sp>
        <p:nvSpPr>
          <p:cNvPr id="14" name="TextBox 13">
            <a:extLst>
              <a:ext uri="{FF2B5EF4-FFF2-40B4-BE49-F238E27FC236}">
                <a16:creationId xmlns:a16="http://schemas.microsoft.com/office/drawing/2014/main" id="{77483B0F-159C-42A4-8029-D716670E3D60}"/>
              </a:ext>
            </a:extLst>
          </p:cNvPr>
          <p:cNvSpPr txBox="1"/>
          <p:nvPr/>
        </p:nvSpPr>
        <p:spPr>
          <a:xfrm>
            <a:off x="8650396" y="2764247"/>
            <a:ext cx="3255658" cy="954107"/>
          </a:xfrm>
          <a:prstGeom prst="rect">
            <a:avLst/>
          </a:prstGeom>
          <a:noFill/>
        </p:spPr>
        <p:txBody>
          <a:bodyPr wrap="square" rtlCol="0">
            <a:spAutoFit/>
          </a:bodyPr>
          <a:lstStyle/>
          <a:p>
            <a:r>
              <a:rPr lang="en-US" sz="2800" b="1" dirty="0">
                <a:hlinkClick r:id="rId5"/>
              </a:rPr>
              <a:t>https://tinyurl.com/FCSSLOC2018</a:t>
            </a:r>
            <a:r>
              <a:rPr lang="en-US" sz="2800" b="1" dirty="0"/>
              <a:t>  </a:t>
            </a:r>
            <a:endParaRPr lang="en-US" sz="3600" dirty="0">
              <a:solidFill>
                <a:srgbClr val="FF0000"/>
              </a:solidFill>
            </a:endParaRPr>
          </a:p>
        </p:txBody>
      </p:sp>
    </p:spTree>
    <p:extLst>
      <p:ext uri="{BB962C8B-B14F-4D97-AF65-F5344CB8AC3E}">
        <p14:creationId xmlns:p14="http://schemas.microsoft.com/office/powerpoint/2010/main" val="228757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7511" y="371475"/>
            <a:ext cx="9601200" cy="742950"/>
          </a:xfrm>
        </p:spPr>
        <p:txBody>
          <a:bodyPr/>
          <a:lstStyle/>
          <a:p>
            <a:pPr algn="ctr"/>
            <a:r>
              <a:rPr lang="en-US" dirty="0"/>
              <a:t>Dive in…</a:t>
            </a:r>
          </a:p>
        </p:txBody>
      </p:sp>
      <p:sp>
        <p:nvSpPr>
          <p:cNvPr id="3" name="Rectangle 2"/>
          <p:cNvSpPr/>
          <p:nvPr/>
        </p:nvSpPr>
        <p:spPr>
          <a:xfrm>
            <a:off x="7832835" y="1944688"/>
            <a:ext cx="2771150" cy="3416320"/>
          </a:xfrm>
          <a:prstGeom prst="rect">
            <a:avLst/>
          </a:prstGeom>
        </p:spPr>
        <p:txBody>
          <a:bodyPr wrap="square">
            <a:spAutoFit/>
          </a:bodyPr>
          <a:lstStyle/>
          <a:p>
            <a:r>
              <a:rPr lang="en-US" b="1" dirty="0"/>
              <a:t>The looking glass for 1787. A house divided against itself cannot stand. Mat. chap. 13th verse 26</a:t>
            </a:r>
          </a:p>
          <a:p>
            <a:br>
              <a:rPr lang="en-US" dirty="0"/>
            </a:br>
            <a:r>
              <a:rPr lang="en-US" dirty="0"/>
              <a:t>A satire touching on some of the major issues in Connecticut politics on the eve of the ratification of the U.S. Constitution.</a:t>
            </a:r>
            <a:br>
              <a:rPr lang="en-US" dirty="0"/>
            </a:br>
            <a:r>
              <a:rPr lang="en-US" dirty="0">
                <a:hlinkClick r:id="rId2"/>
              </a:rPr>
              <a:t>http://www.loc.gov/pictures/item/2008661778/</a:t>
            </a:r>
            <a:r>
              <a:rPr lang="en-US" dirty="0"/>
              <a:t> </a:t>
            </a:r>
          </a:p>
        </p:txBody>
      </p:sp>
      <p:pic>
        <p:nvPicPr>
          <p:cNvPr id="5" name="Picture 4">
            <a:hlinkClick r:id="rId3"/>
            <a:extLst>
              <a:ext uri="{FF2B5EF4-FFF2-40B4-BE49-F238E27FC236}">
                <a16:creationId xmlns:a16="http://schemas.microsoft.com/office/drawing/2014/main" id="{95CE5D6F-C073-476A-BC5F-DEE6A9733E9B}"/>
              </a:ext>
            </a:extLst>
          </p:cNvPr>
          <p:cNvPicPr>
            <a:picLocks noChangeAspect="1"/>
          </p:cNvPicPr>
          <p:nvPr/>
        </p:nvPicPr>
        <p:blipFill>
          <a:blip r:embed="rId4"/>
          <a:stretch>
            <a:fillRect/>
          </a:stretch>
        </p:blipFill>
        <p:spPr>
          <a:xfrm>
            <a:off x="1407511" y="1498019"/>
            <a:ext cx="5722066" cy="4309657"/>
          </a:xfrm>
          <a:prstGeom prst="rect">
            <a:avLst/>
          </a:prstGeom>
        </p:spPr>
      </p:pic>
    </p:spTree>
    <p:extLst>
      <p:ext uri="{BB962C8B-B14F-4D97-AF65-F5344CB8AC3E}">
        <p14:creationId xmlns:p14="http://schemas.microsoft.com/office/powerpoint/2010/main" val="2204832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90EE01-FDD5-4DF6-93E2-A888A5D39771}"/>
              </a:ext>
            </a:extLst>
          </p:cNvPr>
          <p:cNvPicPr>
            <a:picLocks noChangeAspect="1"/>
          </p:cNvPicPr>
          <p:nvPr/>
        </p:nvPicPr>
        <p:blipFill rotWithShape="1">
          <a:blip r:embed="rId2"/>
          <a:srcRect t="1037"/>
          <a:stretch/>
        </p:blipFill>
        <p:spPr>
          <a:xfrm>
            <a:off x="2702580" y="35560"/>
            <a:ext cx="6786840" cy="6786880"/>
          </a:xfrm>
          <a:prstGeom prst="rect">
            <a:avLst/>
          </a:prstGeom>
          <a:ln w="31750">
            <a:noFill/>
          </a:ln>
        </p:spPr>
      </p:pic>
      <p:pic>
        <p:nvPicPr>
          <p:cNvPr id="5" name="Picture 4">
            <a:extLst>
              <a:ext uri="{FF2B5EF4-FFF2-40B4-BE49-F238E27FC236}">
                <a16:creationId xmlns:a16="http://schemas.microsoft.com/office/drawing/2014/main" id="{5DA7ADE0-CAEC-494F-BBC6-1727E97EDA5A}"/>
              </a:ext>
            </a:extLst>
          </p:cNvPr>
          <p:cNvPicPr>
            <a:picLocks noChangeAspect="1"/>
          </p:cNvPicPr>
          <p:nvPr/>
        </p:nvPicPr>
        <p:blipFill>
          <a:blip r:embed="rId3"/>
          <a:stretch>
            <a:fillRect/>
          </a:stretch>
        </p:blipFill>
        <p:spPr>
          <a:xfrm>
            <a:off x="71120" y="1322486"/>
            <a:ext cx="11912152" cy="673695"/>
          </a:xfrm>
          <a:prstGeom prst="rect">
            <a:avLst/>
          </a:prstGeom>
          <a:ln w="60325">
            <a:solidFill>
              <a:srgbClr val="00B050"/>
            </a:solidFill>
          </a:ln>
        </p:spPr>
      </p:pic>
      <p:pic>
        <p:nvPicPr>
          <p:cNvPr id="7" name="Picture 6">
            <a:extLst>
              <a:ext uri="{FF2B5EF4-FFF2-40B4-BE49-F238E27FC236}">
                <a16:creationId xmlns:a16="http://schemas.microsoft.com/office/drawing/2014/main" id="{092DED4A-4D9F-4DF4-BB90-222C42451885}"/>
              </a:ext>
            </a:extLst>
          </p:cNvPr>
          <p:cNvPicPr>
            <a:picLocks noChangeAspect="1"/>
          </p:cNvPicPr>
          <p:nvPr/>
        </p:nvPicPr>
        <p:blipFill>
          <a:blip r:embed="rId4"/>
          <a:stretch>
            <a:fillRect/>
          </a:stretch>
        </p:blipFill>
        <p:spPr>
          <a:xfrm>
            <a:off x="3396319" y="640060"/>
            <a:ext cx="2466975" cy="390525"/>
          </a:xfrm>
          <a:prstGeom prst="rect">
            <a:avLst/>
          </a:prstGeom>
          <a:ln w="69850">
            <a:solidFill>
              <a:srgbClr val="00B050"/>
            </a:solidFill>
          </a:ln>
        </p:spPr>
      </p:pic>
      <p:pic>
        <p:nvPicPr>
          <p:cNvPr id="8" name="Picture 7">
            <a:extLst>
              <a:ext uri="{FF2B5EF4-FFF2-40B4-BE49-F238E27FC236}">
                <a16:creationId xmlns:a16="http://schemas.microsoft.com/office/drawing/2014/main" id="{5CFA2458-0B1D-45A2-AF93-08362262CB08}"/>
              </a:ext>
            </a:extLst>
          </p:cNvPr>
          <p:cNvPicPr>
            <a:picLocks noChangeAspect="1"/>
          </p:cNvPicPr>
          <p:nvPr/>
        </p:nvPicPr>
        <p:blipFill>
          <a:blip r:embed="rId5"/>
          <a:stretch>
            <a:fillRect/>
          </a:stretch>
        </p:blipFill>
        <p:spPr>
          <a:xfrm>
            <a:off x="71120" y="984327"/>
            <a:ext cx="11912152" cy="676318"/>
          </a:xfrm>
          <a:prstGeom prst="rect">
            <a:avLst/>
          </a:prstGeom>
          <a:ln w="60325">
            <a:solidFill>
              <a:srgbClr val="00B050"/>
            </a:solidFill>
          </a:ln>
        </p:spPr>
      </p:pic>
      <p:pic>
        <p:nvPicPr>
          <p:cNvPr id="9" name="Picture 8">
            <a:extLst>
              <a:ext uri="{FF2B5EF4-FFF2-40B4-BE49-F238E27FC236}">
                <a16:creationId xmlns:a16="http://schemas.microsoft.com/office/drawing/2014/main" id="{B36D6BD6-1580-49AE-8AB5-41F125402BCF}"/>
              </a:ext>
            </a:extLst>
          </p:cNvPr>
          <p:cNvPicPr>
            <a:picLocks noChangeAspect="1"/>
          </p:cNvPicPr>
          <p:nvPr/>
        </p:nvPicPr>
        <p:blipFill>
          <a:blip r:embed="rId6"/>
          <a:stretch>
            <a:fillRect/>
          </a:stretch>
        </p:blipFill>
        <p:spPr>
          <a:xfrm>
            <a:off x="185021" y="334904"/>
            <a:ext cx="11684350" cy="2648857"/>
          </a:xfrm>
          <a:prstGeom prst="rect">
            <a:avLst/>
          </a:prstGeom>
          <a:ln w="57150">
            <a:solidFill>
              <a:srgbClr val="00B050"/>
            </a:solidFill>
          </a:ln>
        </p:spPr>
      </p:pic>
    </p:spTree>
    <p:extLst>
      <p:ext uri="{BB962C8B-B14F-4D97-AF65-F5344CB8AC3E}">
        <p14:creationId xmlns:p14="http://schemas.microsoft.com/office/powerpoint/2010/main" val="728533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10439400" cy="925429"/>
          </a:xfrm>
        </p:spPr>
        <p:txBody>
          <a:bodyPr/>
          <a:lstStyle/>
          <a:p>
            <a:r>
              <a:rPr lang="en-US" dirty="0"/>
              <a:t>Student Discover Set- FREE ebook (Apple)</a:t>
            </a:r>
          </a:p>
        </p:txBody>
      </p:sp>
      <p:sp>
        <p:nvSpPr>
          <p:cNvPr id="4" name="Rectangle 3"/>
          <p:cNvSpPr/>
          <p:nvPr/>
        </p:nvSpPr>
        <p:spPr>
          <a:xfrm>
            <a:off x="1428749" y="1611229"/>
            <a:ext cx="9553575" cy="3539430"/>
          </a:xfrm>
          <a:prstGeom prst="rect">
            <a:avLst/>
          </a:prstGeom>
        </p:spPr>
        <p:txBody>
          <a:bodyPr wrap="square">
            <a:spAutoFit/>
          </a:bodyPr>
          <a:lstStyle/>
          <a:p>
            <a:pPr marL="285750" indent="-285750">
              <a:buFont typeface="Arial" panose="020B0604020202020204" pitchFamily="34" charset="0"/>
              <a:buChar char="•"/>
            </a:pPr>
            <a:r>
              <a:rPr lang="en-US" sz="3200" dirty="0">
                <a:latin typeface="Lucida Grande"/>
              </a:rPr>
              <a:t>Historical artifacts and one-of-a-kind documents from the LOC Primary Source Set collections.</a:t>
            </a:r>
          </a:p>
          <a:p>
            <a:pPr marL="285750" indent="-285750">
              <a:buFont typeface="Arial" panose="020B0604020202020204" pitchFamily="34" charset="0"/>
              <a:buChar char="•"/>
            </a:pPr>
            <a:r>
              <a:rPr lang="en-US" sz="3200" dirty="0">
                <a:latin typeface="Lucida Grande"/>
              </a:rPr>
              <a:t>Interactive tools let you zoom in for close examination, draw to highlight interesting details, and make notes about what you discover. </a:t>
            </a:r>
            <a:endParaRPr lang="en-US" sz="3200" dirty="0"/>
          </a:p>
          <a:p>
            <a:pPr marL="285750" indent="-285750">
              <a:buFont typeface="Arial" panose="020B0604020202020204" pitchFamily="34" charset="0"/>
              <a:buChar char="•"/>
            </a:pPr>
            <a:r>
              <a:rPr lang="en-US" sz="3200" dirty="0">
                <a:latin typeface="Lucida Grande"/>
              </a:rPr>
              <a:t>This set is intended for </a:t>
            </a:r>
            <a:r>
              <a:rPr lang="en-US" sz="3200" b="1" dirty="0">
                <a:highlight>
                  <a:srgbClr val="FFFF00"/>
                </a:highlight>
                <a:latin typeface="Lucida Grande"/>
              </a:rPr>
              <a:t>open-ended</a:t>
            </a:r>
            <a:r>
              <a:rPr lang="en-US" sz="3200" b="1" dirty="0">
                <a:latin typeface="Lucida Grande"/>
              </a:rPr>
              <a:t> </a:t>
            </a:r>
            <a:r>
              <a:rPr lang="en-US" sz="3200" dirty="0">
                <a:latin typeface="Lucida Grande"/>
              </a:rPr>
              <a:t>primary source analysis by students. </a:t>
            </a:r>
          </a:p>
        </p:txBody>
      </p:sp>
      <p:sp>
        <p:nvSpPr>
          <p:cNvPr id="5" name="Rectangle 4"/>
          <p:cNvSpPr/>
          <p:nvPr/>
        </p:nvSpPr>
        <p:spPr>
          <a:xfrm>
            <a:off x="845149" y="6261824"/>
            <a:ext cx="4993675" cy="369332"/>
          </a:xfrm>
          <a:prstGeom prst="rect">
            <a:avLst/>
          </a:prstGeom>
        </p:spPr>
        <p:txBody>
          <a:bodyPr wrap="none">
            <a:spAutoFit/>
          </a:bodyPr>
          <a:lstStyle/>
          <a:p>
            <a:r>
              <a:rPr lang="en-US" u="sng" dirty="0">
                <a:solidFill>
                  <a:srgbClr val="660099"/>
                </a:solidFill>
                <a:latin typeface="Arial" panose="020B0604020202020204" pitchFamily="34" charset="0"/>
                <a:hlinkClick r:id="rId2"/>
              </a:rPr>
              <a:t>Student Discovery Set — free ebook on iBooks</a:t>
            </a:r>
            <a:endParaRPr lang="en-US" dirty="0"/>
          </a:p>
        </p:txBody>
      </p:sp>
      <p:pic>
        <p:nvPicPr>
          <p:cNvPr id="7" name="Picture 6"/>
          <p:cNvPicPr>
            <a:picLocks noChangeAspect="1"/>
          </p:cNvPicPr>
          <p:nvPr/>
        </p:nvPicPr>
        <p:blipFill>
          <a:blip r:embed="rId3"/>
          <a:stretch>
            <a:fillRect/>
          </a:stretch>
        </p:blipFill>
        <p:spPr>
          <a:xfrm>
            <a:off x="1172722" y="500064"/>
            <a:ext cx="6417386" cy="4455147"/>
          </a:xfrm>
          <a:prstGeom prst="rect">
            <a:avLst/>
          </a:prstGeom>
        </p:spPr>
      </p:pic>
      <p:pic>
        <p:nvPicPr>
          <p:cNvPr id="8" name="Picture 7"/>
          <p:cNvPicPr>
            <a:picLocks noChangeAspect="1"/>
          </p:cNvPicPr>
          <p:nvPr/>
        </p:nvPicPr>
        <p:blipFill>
          <a:blip r:embed="rId4"/>
          <a:stretch>
            <a:fillRect/>
          </a:stretch>
        </p:blipFill>
        <p:spPr>
          <a:xfrm>
            <a:off x="4381415" y="3169890"/>
            <a:ext cx="6772275" cy="3276600"/>
          </a:xfrm>
          <a:prstGeom prst="rect">
            <a:avLst/>
          </a:prstGeom>
        </p:spPr>
      </p:pic>
      <p:pic>
        <p:nvPicPr>
          <p:cNvPr id="9" name="Picture 8"/>
          <p:cNvPicPr>
            <a:picLocks noChangeAspect="1"/>
          </p:cNvPicPr>
          <p:nvPr/>
        </p:nvPicPr>
        <p:blipFill>
          <a:blip r:embed="rId5"/>
          <a:stretch>
            <a:fillRect/>
          </a:stretch>
        </p:blipFill>
        <p:spPr>
          <a:xfrm>
            <a:off x="3886200" y="326678"/>
            <a:ext cx="6867525" cy="4924425"/>
          </a:xfrm>
          <a:prstGeom prst="rect">
            <a:avLst/>
          </a:prstGeom>
        </p:spPr>
      </p:pic>
    </p:spTree>
    <p:extLst>
      <p:ext uri="{BB962C8B-B14F-4D97-AF65-F5344CB8AC3E}">
        <p14:creationId xmlns:p14="http://schemas.microsoft.com/office/powerpoint/2010/main" val="347974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7"/>
                                        </p:tgtEl>
                                        <p:attrNameLst>
                                          <p:attrName>ppt_x</p:attrName>
                                        </p:attrNameLst>
                                      </p:cBhvr>
                                      <p:tavLst>
                                        <p:tav tm="0">
                                          <p:val>
                                            <p:strVal val="ppt_x"/>
                                          </p:val>
                                        </p:tav>
                                        <p:tav tm="100000">
                                          <p:val>
                                            <p:strVal val="ppt_x"/>
                                          </p:val>
                                        </p:tav>
                                      </p:tavLst>
                                    </p:anim>
                                    <p:anim calcmode="lin" valueType="num">
                                      <p:cBhvr additive="base">
                                        <p:cTn id="20" dur="500"/>
                                        <p:tgtEl>
                                          <p:spTgt spid="7"/>
                                        </p:tgtEl>
                                        <p:attrNameLst>
                                          <p:attrName>ppt_y</p:attrName>
                                        </p:attrNameLst>
                                      </p:cBhvr>
                                      <p:tavLst>
                                        <p:tav tm="0">
                                          <p:val>
                                            <p:strVal val="ppt_y"/>
                                          </p:val>
                                        </p:tav>
                                        <p:tav tm="100000">
                                          <p:val>
                                            <p:strVal val="1+ppt_h/2"/>
                                          </p:val>
                                        </p:tav>
                                      </p:tavLst>
                                    </p:anim>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8"/>
                                        </p:tgtEl>
                                      </p:cBhvr>
                                    </p:animEffect>
                                    <p:anim calcmode="lin" valueType="num">
                                      <p:cBhvr>
                                        <p:cTn id="26" dur="1000"/>
                                        <p:tgtEl>
                                          <p:spTgt spid="8"/>
                                        </p:tgtEl>
                                        <p:attrNameLst>
                                          <p:attrName>ppt_x</p:attrName>
                                        </p:attrNameLst>
                                      </p:cBhvr>
                                      <p:tavLst>
                                        <p:tav tm="0">
                                          <p:val>
                                            <p:strVal val="ppt_x"/>
                                          </p:val>
                                        </p:tav>
                                        <p:tav tm="100000">
                                          <p:val>
                                            <p:strVal val="ppt_x"/>
                                          </p:val>
                                        </p:tav>
                                      </p:tavLst>
                                    </p:anim>
                                    <p:anim calcmode="lin" valueType="num">
                                      <p:cBhvr>
                                        <p:cTn id="27" dur="1000"/>
                                        <p:tgtEl>
                                          <p:spTgt spid="8"/>
                                        </p:tgtEl>
                                        <p:attrNameLst>
                                          <p:attrName>ppt_y</p:attrName>
                                        </p:attrNameLst>
                                      </p:cBhvr>
                                      <p:tavLst>
                                        <p:tav tm="0">
                                          <p:val>
                                            <p:strVal val="ppt_y"/>
                                          </p:val>
                                        </p:tav>
                                        <p:tav tm="100000">
                                          <p:val>
                                            <p:strVal val="ppt_y+.1"/>
                                          </p:val>
                                        </p:tav>
                                      </p:tavLst>
                                    </p:anim>
                                    <p:set>
                                      <p:cBhvr>
                                        <p:cTn id="28" dur="1" fill="hold">
                                          <p:stCondLst>
                                            <p:cond delay="999"/>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880116"/>
          </a:xfrm>
        </p:spPr>
        <p:txBody>
          <a:bodyPr>
            <a:normAutofit fontScale="90000"/>
          </a:bodyPr>
          <a:lstStyle/>
          <a:p>
            <a:pPr algn="ctr"/>
            <a:r>
              <a:rPr lang="en-US" b="1" dirty="0">
                <a:solidFill>
                  <a:srgbClr val="0070C0"/>
                </a:solidFill>
              </a:rPr>
              <a:t>Documents from the “Experiment”</a:t>
            </a:r>
            <a:br>
              <a:rPr lang="en-US" b="1" dirty="0">
                <a:solidFill>
                  <a:srgbClr val="0070C0"/>
                </a:solidFill>
              </a:rPr>
            </a:br>
            <a:r>
              <a:rPr lang="en-US" dirty="0"/>
              <a:t>Library of Congress</a:t>
            </a:r>
            <a:br>
              <a:rPr lang="en-US" dirty="0"/>
            </a:br>
            <a:r>
              <a:rPr lang="en-US" dirty="0"/>
              <a:t>Primary Source Set- The Constitution</a:t>
            </a:r>
          </a:p>
        </p:txBody>
      </p:sp>
      <p:pic>
        <p:nvPicPr>
          <p:cNvPr id="4" name="Content Placeholder 3"/>
          <p:cNvPicPr>
            <a:picLocks noGrp="1" noChangeAspect="1"/>
          </p:cNvPicPr>
          <p:nvPr>
            <p:ph idx="1"/>
          </p:nvPr>
        </p:nvPicPr>
        <p:blipFill>
          <a:blip r:embed="rId2"/>
          <a:stretch>
            <a:fillRect/>
          </a:stretch>
        </p:blipFill>
        <p:spPr>
          <a:xfrm>
            <a:off x="1371600" y="2734180"/>
            <a:ext cx="9601200" cy="1351540"/>
          </a:xfrm>
          <a:prstGeom prst="rect">
            <a:avLst/>
          </a:prstGeom>
        </p:spPr>
      </p:pic>
      <p:sp>
        <p:nvSpPr>
          <p:cNvPr id="5" name="Rectangle 4"/>
          <p:cNvSpPr/>
          <p:nvPr/>
        </p:nvSpPr>
        <p:spPr>
          <a:xfrm>
            <a:off x="2844341" y="4253984"/>
            <a:ext cx="6312818" cy="1015663"/>
          </a:xfrm>
          <a:prstGeom prst="rect">
            <a:avLst/>
          </a:prstGeom>
        </p:spPr>
        <p:txBody>
          <a:bodyPr wrap="none">
            <a:spAutoFit/>
          </a:bodyPr>
          <a:lstStyle/>
          <a:p>
            <a:r>
              <a:rPr lang="en-US" sz="6000" dirty="0">
                <a:hlinkClick r:id="rId3"/>
              </a:rPr>
              <a:t>http://www.loc.gov</a:t>
            </a:r>
            <a:endParaRPr lang="en-US" sz="6000" dirty="0"/>
          </a:p>
        </p:txBody>
      </p:sp>
    </p:spTree>
    <p:extLst>
      <p:ext uri="{BB962C8B-B14F-4D97-AF65-F5344CB8AC3E}">
        <p14:creationId xmlns:p14="http://schemas.microsoft.com/office/powerpoint/2010/main" val="3282464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Questions?</a:t>
            </a:r>
          </a:p>
        </p:txBody>
      </p:sp>
      <p:pic>
        <p:nvPicPr>
          <p:cNvPr id="4" name="Content Placeholder 3"/>
          <p:cNvPicPr>
            <a:picLocks noGrp="1" noChangeAspect="1"/>
          </p:cNvPicPr>
          <p:nvPr>
            <p:ph idx="1"/>
          </p:nvPr>
        </p:nvPicPr>
        <p:blipFill>
          <a:blip r:embed="rId2"/>
          <a:stretch>
            <a:fillRect/>
          </a:stretch>
        </p:blipFill>
        <p:spPr>
          <a:xfrm>
            <a:off x="8948737" y="881329"/>
            <a:ext cx="1895475" cy="2409825"/>
          </a:xfrm>
          <a:prstGeom prst="rect">
            <a:avLst/>
          </a:prstGeom>
        </p:spPr>
      </p:pic>
      <p:sp>
        <p:nvSpPr>
          <p:cNvPr id="5" name="TextBox 4">
            <a:extLst>
              <a:ext uri="{FF2B5EF4-FFF2-40B4-BE49-F238E27FC236}">
                <a16:creationId xmlns:a16="http://schemas.microsoft.com/office/drawing/2014/main" id="{A104B4AA-3CA4-4706-94EE-1F3B2EC6F88B}"/>
              </a:ext>
            </a:extLst>
          </p:cNvPr>
          <p:cNvSpPr txBox="1"/>
          <p:nvPr/>
        </p:nvSpPr>
        <p:spPr>
          <a:xfrm>
            <a:off x="2127048" y="2951946"/>
            <a:ext cx="5065604" cy="1446550"/>
          </a:xfrm>
          <a:prstGeom prst="rect">
            <a:avLst/>
          </a:prstGeom>
          <a:noFill/>
        </p:spPr>
        <p:txBody>
          <a:bodyPr wrap="square" rtlCol="0">
            <a:spAutoFit/>
          </a:bodyPr>
          <a:lstStyle/>
          <a:p>
            <a:r>
              <a:rPr lang="en-US" sz="4400" b="1" dirty="0">
                <a:hlinkClick r:id="rId3"/>
              </a:rPr>
              <a:t>https://tinyurl.com/FCSSLOC2018</a:t>
            </a:r>
            <a:r>
              <a:rPr lang="en-US" sz="4400" b="1" dirty="0"/>
              <a:t>  </a:t>
            </a:r>
            <a:endParaRPr lang="en-US" sz="5400" dirty="0">
              <a:solidFill>
                <a:srgbClr val="FF0000"/>
              </a:solidFill>
            </a:endParaRPr>
          </a:p>
        </p:txBody>
      </p:sp>
    </p:spTree>
    <p:extLst>
      <p:ext uri="{BB962C8B-B14F-4D97-AF65-F5344CB8AC3E}">
        <p14:creationId xmlns:p14="http://schemas.microsoft.com/office/powerpoint/2010/main" val="617282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3509" y="398644"/>
            <a:ext cx="7848600" cy="861774"/>
          </a:xfrm>
          <a:prstGeom prst="rect">
            <a:avLst/>
          </a:prstGeom>
          <a:noFill/>
        </p:spPr>
        <p:txBody>
          <a:bodyPr wrap="square" rtlCol="0">
            <a:spAutoFit/>
          </a:bodyPr>
          <a:lstStyle/>
          <a:p>
            <a:endParaRPr lang="en-US" sz="3200" b="1" dirty="0">
              <a:latin typeface="Tekton Pro" panose="020F0603020208020904" pitchFamily="34" charset="0"/>
              <a:cs typeface="Times New Roman" panose="02020603050405020304" pitchFamily="18" charset="0"/>
            </a:endParaRPr>
          </a:p>
          <a:p>
            <a:pPr marL="285750" indent="-285750">
              <a:buFont typeface="Arial" panose="020B0604020202020204" pitchFamily="34" charset="0"/>
              <a:buChar char="•"/>
            </a:pPr>
            <a:endParaRPr lang="en-US" dirty="0"/>
          </a:p>
        </p:txBody>
      </p:sp>
      <p:sp>
        <p:nvSpPr>
          <p:cNvPr id="3" name="Title 1"/>
          <p:cNvSpPr txBox="1">
            <a:spLocks/>
          </p:cNvSpPr>
          <p:nvPr/>
        </p:nvSpPr>
        <p:spPr>
          <a:xfrm>
            <a:off x="1854906" y="116220"/>
            <a:ext cx="8402900" cy="2084055"/>
          </a:xfrm>
          <a:prstGeom prst="rect">
            <a:avLst/>
          </a:prstGeom>
        </p:spPr>
        <p:txBody>
          <a:bodyPr/>
          <a:lstStyle>
            <a:lvl1pPr algn="l" defTabSz="914400" rtl="0" eaLnBrk="1" latinLnBrk="0" hangingPunct="1">
              <a:lnSpc>
                <a:spcPct val="90000"/>
              </a:lnSpc>
              <a:spcBef>
                <a:spcPct val="0"/>
              </a:spcBef>
              <a:buNone/>
              <a:defRPr sz="4400" kern="1200" cap="all" baseline="0">
                <a:solidFill>
                  <a:schemeClr val="accent1"/>
                </a:solidFill>
                <a:effectLst/>
                <a:latin typeface="+mj-lt"/>
                <a:ea typeface="+mj-ea"/>
                <a:cs typeface="+mj-cs"/>
              </a:defRPr>
            </a:lvl1pPr>
          </a:lstStyle>
          <a:p>
            <a:pPr algn="ctr"/>
            <a:r>
              <a:rPr lang="en-US" sz="4000" dirty="0">
                <a:latin typeface="Century Gothic" panose="020B0502020202020204" pitchFamily="34" charset="0"/>
                <a:cs typeface="Times New Roman" pitchFamily="18" charset="0"/>
              </a:rPr>
              <a:t>Florida council for history education </a:t>
            </a:r>
          </a:p>
        </p:txBody>
      </p:sp>
      <p:sp>
        <p:nvSpPr>
          <p:cNvPr id="4" name="Rectangle 3"/>
          <p:cNvSpPr/>
          <p:nvPr/>
        </p:nvSpPr>
        <p:spPr>
          <a:xfrm>
            <a:off x="6988083" y="1271669"/>
            <a:ext cx="4894610" cy="707886"/>
          </a:xfrm>
          <a:prstGeom prst="rect">
            <a:avLst/>
          </a:prstGeom>
        </p:spPr>
        <p:txBody>
          <a:bodyPr wrap="none">
            <a:spAutoFit/>
          </a:bodyPr>
          <a:lstStyle/>
          <a:p>
            <a:r>
              <a:rPr lang="en-US" sz="4000" dirty="0">
                <a:hlinkClick r:id="rId2"/>
              </a:rPr>
              <a:t>http://www.flche.net/</a:t>
            </a:r>
            <a:endParaRPr lang="en-US" sz="4000" dirty="0"/>
          </a:p>
        </p:txBody>
      </p:sp>
      <p:sp>
        <p:nvSpPr>
          <p:cNvPr id="6" name="AutoShape 2" descr="https://mail.google.com/mail/ca/u/0/?ui=2&amp;ik=9d5b4c60fb&amp;view=fimg&amp;th=1613a511aa202416&amp;attid=0.1.1&amp;disp=emb&amp;attbid=ANGjdJ9PkR_CVI6oME8jfXSSh_6irMEuktao4ZWDeOVD-xScS2uRjULfFJtrRn70TA43MKOEL7zjzZJCYwMuFbHPqJQIG0p42SdyjdQjXkeWEJy7ZTpda4tOCXbqLgw&amp;sz=s0-l75-ft&amp;ats=1517103297874&amp;rm=1613a511aa202416&amp;zw&amp;atsh=1"/>
          <p:cNvSpPr>
            <a:spLocks noChangeAspect="1" noChangeArrowheads="1"/>
          </p:cNvSpPr>
          <p:nvPr/>
        </p:nvSpPr>
        <p:spPr bwMode="auto">
          <a:xfrm>
            <a:off x="3216166" y="3276600"/>
            <a:ext cx="3032234" cy="303223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a:extLst>
              <a:ext uri="{FF2B5EF4-FFF2-40B4-BE49-F238E27FC236}">
                <a16:creationId xmlns:a16="http://schemas.microsoft.com/office/drawing/2014/main" id="{206FF79E-A886-41AC-967A-90E6D47D4A29}"/>
              </a:ext>
            </a:extLst>
          </p:cNvPr>
          <p:cNvSpPr/>
          <p:nvPr/>
        </p:nvSpPr>
        <p:spPr>
          <a:xfrm>
            <a:off x="8587819" y="2673339"/>
            <a:ext cx="2960506" cy="3539430"/>
          </a:xfrm>
          <a:prstGeom prst="rect">
            <a:avLst/>
          </a:prstGeom>
        </p:spPr>
        <p:txBody>
          <a:bodyPr wrap="square">
            <a:spAutoFit/>
          </a:bodyPr>
          <a:lstStyle/>
          <a:p>
            <a:pPr algn="ctr"/>
            <a:r>
              <a:rPr lang="en-US" sz="3200" b="1" dirty="0">
                <a:solidFill>
                  <a:srgbClr val="FF0000"/>
                </a:solidFill>
                <a:latin typeface="Century Gothic" panose="020B0502020202020204" pitchFamily="34" charset="0"/>
                <a:cs typeface="Times New Roman" pitchFamily="18" charset="0"/>
              </a:rPr>
              <a:t>SAVE THE DATE!</a:t>
            </a:r>
          </a:p>
          <a:p>
            <a:pPr algn="ctr"/>
            <a:r>
              <a:rPr lang="en-US" sz="3200" b="1" dirty="0">
                <a:solidFill>
                  <a:srgbClr val="FF0000"/>
                </a:solidFill>
                <a:latin typeface="Century Gothic" panose="020B0502020202020204" pitchFamily="34" charset="0"/>
                <a:cs typeface="Times New Roman" pitchFamily="18" charset="0"/>
              </a:rPr>
              <a:t>Annual conference August 2</a:t>
            </a:r>
            <a:r>
              <a:rPr lang="en-US" sz="3200" b="1" baseline="30000" dirty="0">
                <a:solidFill>
                  <a:srgbClr val="FF0000"/>
                </a:solidFill>
                <a:latin typeface="Century Gothic" panose="020B0502020202020204" pitchFamily="34" charset="0"/>
                <a:cs typeface="Times New Roman" pitchFamily="18" charset="0"/>
              </a:rPr>
              <a:t>nd</a:t>
            </a:r>
            <a:r>
              <a:rPr lang="en-US" sz="3200" b="1" dirty="0">
                <a:solidFill>
                  <a:srgbClr val="FF0000"/>
                </a:solidFill>
                <a:latin typeface="Century Gothic" panose="020B0502020202020204" pitchFamily="34" charset="0"/>
                <a:cs typeface="Times New Roman" pitchFamily="18" charset="0"/>
              </a:rPr>
              <a:t> &amp; 3</a:t>
            </a:r>
            <a:r>
              <a:rPr lang="en-US" sz="3200" b="1" baseline="30000" dirty="0">
                <a:solidFill>
                  <a:srgbClr val="FF0000"/>
                </a:solidFill>
                <a:latin typeface="Century Gothic" panose="020B0502020202020204" pitchFamily="34" charset="0"/>
                <a:cs typeface="Times New Roman" pitchFamily="18" charset="0"/>
              </a:rPr>
              <a:t>rd</a:t>
            </a:r>
            <a:r>
              <a:rPr lang="en-US" sz="3200" b="1" dirty="0">
                <a:solidFill>
                  <a:srgbClr val="FF0000"/>
                </a:solidFill>
                <a:latin typeface="Century Gothic" panose="020B0502020202020204" pitchFamily="34" charset="0"/>
                <a:cs typeface="Times New Roman" pitchFamily="18" charset="0"/>
              </a:rPr>
              <a:t> in St. Augustine</a:t>
            </a:r>
            <a:r>
              <a:rPr lang="en-US" sz="3200" dirty="0">
                <a:latin typeface="Century Gothic" panose="020B0502020202020204" pitchFamily="34" charset="0"/>
                <a:cs typeface="Times New Roman" pitchFamily="18" charset="0"/>
              </a:rPr>
              <a:t>  </a:t>
            </a:r>
          </a:p>
        </p:txBody>
      </p:sp>
      <p:sp>
        <p:nvSpPr>
          <p:cNvPr id="8" name="Rectangle 7">
            <a:extLst>
              <a:ext uri="{FF2B5EF4-FFF2-40B4-BE49-F238E27FC236}">
                <a16:creationId xmlns:a16="http://schemas.microsoft.com/office/drawing/2014/main" id="{4ED970D5-269B-447C-8E82-24A538CC5AD2}"/>
              </a:ext>
            </a:extLst>
          </p:cNvPr>
          <p:cNvSpPr/>
          <p:nvPr/>
        </p:nvSpPr>
        <p:spPr>
          <a:xfrm>
            <a:off x="2784465" y="1414998"/>
            <a:ext cx="3539752" cy="1323439"/>
          </a:xfrm>
          <a:prstGeom prst="rect">
            <a:avLst/>
          </a:prstGeom>
        </p:spPr>
        <p:txBody>
          <a:bodyPr wrap="none">
            <a:spAutoFit/>
          </a:bodyPr>
          <a:lstStyle/>
          <a:p>
            <a:pPr algn="ctr"/>
            <a:r>
              <a:rPr lang="en-US" sz="4000" b="1" dirty="0">
                <a:latin typeface="Bodoni MT Condensed" panose="02070606080606020203" pitchFamily="18" charset="0"/>
                <a:cs typeface="Times New Roman" pitchFamily="18" charset="0"/>
              </a:rPr>
              <a:t>Sip and Scholarship</a:t>
            </a:r>
          </a:p>
          <a:p>
            <a:pPr algn="ctr"/>
            <a:endParaRPr lang="en-US" sz="4000" dirty="0">
              <a:latin typeface="Century Gothic" panose="020B0502020202020204" pitchFamily="34" charset="0"/>
              <a:cs typeface="Times New Roman" pitchFamily="18" charset="0"/>
            </a:endParaRPr>
          </a:p>
        </p:txBody>
      </p:sp>
      <p:pic>
        <p:nvPicPr>
          <p:cNvPr id="9" name="Picture 8">
            <a:extLst>
              <a:ext uri="{FF2B5EF4-FFF2-40B4-BE49-F238E27FC236}">
                <a16:creationId xmlns:a16="http://schemas.microsoft.com/office/drawing/2014/main" id="{802C9A0F-4066-4272-86B9-F812E9D85095}"/>
              </a:ext>
            </a:extLst>
          </p:cNvPr>
          <p:cNvPicPr>
            <a:picLocks noChangeAspect="1"/>
          </p:cNvPicPr>
          <p:nvPr/>
        </p:nvPicPr>
        <p:blipFill>
          <a:blip r:embed="rId3"/>
          <a:stretch>
            <a:fillRect/>
          </a:stretch>
        </p:blipFill>
        <p:spPr>
          <a:xfrm>
            <a:off x="1237594" y="2089915"/>
            <a:ext cx="6862214" cy="4108559"/>
          </a:xfrm>
          <a:prstGeom prst="rect">
            <a:avLst/>
          </a:prstGeom>
        </p:spPr>
      </p:pic>
    </p:spTree>
    <p:extLst>
      <p:ext uri="{BB962C8B-B14F-4D97-AF65-F5344CB8AC3E}">
        <p14:creationId xmlns:p14="http://schemas.microsoft.com/office/powerpoint/2010/main" val="2695818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6074940-23E7-4CB6-90E3-369248BCDA0B}"/>
              </a:ext>
            </a:extLst>
          </p:cNvPr>
          <p:cNvPicPr>
            <a:picLocks noChangeAspect="1"/>
          </p:cNvPicPr>
          <p:nvPr/>
        </p:nvPicPr>
        <p:blipFill>
          <a:blip r:embed="rId2"/>
          <a:stretch>
            <a:fillRect/>
          </a:stretch>
        </p:blipFill>
        <p:spPr>
          <a:xfrm>
            <a:off x="8332380" y="361092"/>
            <a:ext cx="2839696" cy="3652344"/>
          </a:xfrm>
          <a:prstGeom prst="rect">
            <a:avLst/>
          </a:prstGeom>
        </p:spPr>
      </p:pic>
      <p:sp>
        <p:nvSpPr>
          <p:cNvPr id="10" name="Rectangle 9">
            <a:extLst>
              <a:ext uri="{FF2B5EF4-FFF2-40B4-BE49-F238E27FC236}">
                <a16:creationId xmlns:a16="http://schemas.microsoft.com/office/drawing/2014/main" id="{84495244-B9B7-4D1F-8DFE-EEEF849ECF8E}"/>
              </a:ext>
            </a:extLst>
          </p:cNvPr>
          <p:cNvSpPr/>
          <p:nvPr/>
        </p:nvSpPr>
        <p:spPr>
          <a:xfrm>
            <a:off x="7129578" y="4013436"/>
            <a:ext cx="4879542" cy="2554545"/>
          </a:xfrm>
          <a:prstGeom prst="rect">
            <a:avLst/>
          </a:prstGeom>
        </p:spPr>
        <p:txBody>
          <a:bodyPr wrap="square">
            <a:spAutoFit/>
          </a:bodyPr>
          <a:lstStyle/>
          <a:p>
            <a:pPr algn="ctr"/>
            <a:r>
              <a:rPr lang="en-US" sz="4000" b="1" dirty="0">
                <a:latin typeface="Bradley Hand ITC" panose="03070402050302030203" pitchFamily="66" charset="0"/>
                <a:cs typeface="Times New Roman" pitchFamily="18" charset="0"/>
              </a:rPr>
              <a:t>SAVE THE DATE!</a:t>
            </a:r>
          </a:p>
          <a:p>
            <a:pPr algn="ctr"/>
            <a:r>
              <a:rPr lang="en-US" sz="4000" b="1" dirty="0">
                <a:latin typeface="Bradley Hand ITC" panose="03070402050302030203" pitchFamily="66" charset="0"/>
                <a:cs typeface="Times New Roman" pitchFamily="18" charset="0"/>
              </a:rPr>
              <a:t>Engaging Congress</a:t>
            </a:r>
          </a:p>
          <a:p>
            <a:pPr algn="ctr"/>
            <a:r>
              <a:rPr lang="en-US" sz="4000" b="1" dirty="0">
                <a:latin typeface="Bradley Hand ITC" panose="03070402050302030203" pitchFamily="66" charset="0"/>
                <a:cs typeface="Times New Roman" pitchFamily="18" charset="0"/>
              </a:rPr>
              <a:t>Feb. 8</a:t>
            </a:r>
            <a:r>
              <a:rPr lang="en-US" sz="4000" b="1" baseline="30000" dirty="0">
                <a:latin typeface="Bradley Hand ITC" panose="03070402050302030203" pitchFamily="66" charset="0"/>
                <a:cs typeface="Times New Roman" pitchFamily="18" charset="0"/>
              </a:rPr>
              <a:t>th</a:t>
            </a:r>
            <a:endParaRPr lang="en-US" sz="4000" b="1" dirty="0">
              <a:latin typeface="Bradley Hand ITC" panose="03070402050302030203" pitchFamily="66" charset="0"/>
              <a:cs typeface="Times New Roman" pitchFamily="18" charset="0"/>
            </a:endParaRPr>
          </a:p>
          <a:p>
            <a:pPr algn="ctr"/>
            <a:r>
              <a:rPr lang="en-US" sz="4000" b="1" dirty="0">
                <a:latin typeface="Bradley Hand ITC" panose="03070402050302030203" pitchFamily="66" charset="0"/>
                <a:cs typeface="Times New Roman" pitchFamily="18" charset="0"/>
              </a:rPr>
              <a:t>UCF</a:t>
            </a:r>
          </a:p>
        </p:txBody>
      </p:sp>
      <p:pic>
        <p:nvPicPr>
          <p:cNvPr id="2050" name="Picture 2" descr="Picture">
            <a:extLst>
              <a:ext uri="{FF2B5EF4-FFF2-40B4-BE49-F238E27FC236}">
                <a16:creationId xmlns:a16="http://schemas.microsoft.com/office/drawing/2014/main" id="{F239C4DC-09E4-4ED6-91BC-781DC910C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1920" y="2662210"/>
            <a:ext cx="2852423" cy="335122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6C6FEEA-C645-4D15-9111-1F6DB614A4D4}"/>
              </a:ext>
            </a:extLst>
          </p:cNvPr>
          <p:cNvSpPr/>
          <p:nvPr/>
        </p:nvSpPr>
        <p:spPr>
          <a:xfrm>
            <a:off x="182880" y="361092"/>
            <a:ext cx="6260166" cy="2308324"/>
          </a:xfrm>
          <a:prstGeom prst="rect">
            <a:avLst/>
          </a:prstGeom>
        </p:spPr>
        <p:txBody>
          <a:bodyPr wrap="square">
            <a:spAutoFit/>
          </a:bodyPr>
          <a:lstStyle/>
          <a:p>
            <a:pPr algn="ctr"/>
            <a:r>
              <a:rPr lang="en-US" sz="3600" b="1" i="1" dirty="0">
                <a:latin typeface="Batang" panose="02030600000101010101" pitchFamily="18" charset="-127"/>
                <a:ea typeface="Batang" panose="02030600000101010101" pitchFamily="18" charset="-127"/>
                <a:cs typeface="Times New Roman" pitchFamily="18" charset="0"/>
              </a:rPr>
              <a:t>SAVE THE DATE!</a:t>
            </a:r>
          </a:p>
          <a:p>
            <a:pPr algn="ctr"/>
            <a:r>
              <a:rPr lang="en-US" sz="3600" b="1" dirty="0">
                <a:latin typeface="Batang" panose="02030600000101010101" pitchFamily="18" charset="-127"/>
                <a:ea typeface="Batang" panose="02030600000101010101" pitchFamily="18" charset="-127"/>
                <a:cs typeface="Times New Roman" pitchFamily="18" charset="0"/>
              </a:rPr>
              <a:t>SOURCES CONFERENCE Jan. 19</a:t>
            </a:r>
            <a:r>
              <a:rPr lang="en-US" sz="3600" b="1" baseline="30000" dirty="0">
                <a:latin typeface="Batang" panose="02030600000101010101" pitchFamily="18" charset="-127"/>
                <a:ea typeface="Batang" panose="02030600000101010101" pitchFamily="18" charset="-127"/>
                <a:cs typeface="Times New Roman" pitchFamily="18" charset="0"/>
              </a:rPr>
              <a:t>th </a:t>
            </a:r>
          </a:p>
          <a:p>
            <a:pPr algn="ctr"/>
            <a:r>
              <a:rPr lang="en-US" sz="3600" b="1" dirty="0">
                <a:latin typeface="Batang" panose="02030600000101010101" pitchFamily="18" charset="-127"/>
                <a:ea typeface="Batang" panose="02030600000101010101" pitchFamily="18" charset="-127"/>
                <a:cs typeface="Times New Roman" pitchFamily="18" charset="0"/>
              </a:rPr>
              <a:t>UCF</a:t>
            </a:r>
          </a:p>
        </p:txBody>
      </p:sp>
    </p:spTree>
    <p:extLst>
      <p:ext uri="{BB962C8B-B14F-4D97-AF65-F5344CB8AC3E}">
        <p14:creationId xmlns:p14="http://schemas.microsoft.com/office/powerpoint/2010/main" val="4242634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THANK YOU!</a:t>
            </a:r>
          </a:p>
        </p:txBody>
      </p:sp>
      <p:sp>
        <p:nvSpPr>
          <p:cNvPr id="5" name="Rectangle 4"/>
          <p:cNvSpPr/>
          <p:nvPr/>
        </p:nvSpPr>
        <p:spPr>
          <a:xfrm>
            <a:off x="3702845" y="3183855"/>
            <a:ext cx="4786310" cy="1077218"/>
          </a:xfrm>
          <a:prstGeom prst="rect">
            <a:avLst/>
          </a:prstGeom>
        </p:spPr>
        <p:txBody>
          <a:bodyPr wrap="none">
            <a:spAutoFit/>
          </a:bodyPr>
          <a:lstStyle/>
          <a:p>
            <a:pPr algn="ctr"/>
            <a:r>
              <a:rPr lang="en-US" sz="3200" dirty="0">
                <a:hlinkClick r:id="rId2"/>
              </a:rPr>
              <a:t>carollavallee@flche.net</a:t>
            </a:r>
            <a:endParaRPr lang="en-US" sz="3200" dirty="0"/>
          </a:p>
          <a:p>
            <a:pPr algn="ctr"/>
            <a:r>
              <a:rPr lang="en-US" sz="3200" dirty="0">
                <a:hlinkClick r:id="rId3"/>
              </a:rPr>
              <a:t>tammarapurdin@flche.net</a:t>
            </a:r>
            <a:r>
              <a:rPr lang="en-US" sz="3200" dirty="0"/>
              <a:t> </a:t>
            </a:r>
          </a:p>
        </p:txBody>
      </p:sp>
      <p:pic>
        <p:nvPicPr>
          <p:cNvPr id="10" name="Picture 9"/>
          <p:cNvPicPr>
            <a:picLocks noChangeAspect="1"/>
          </p:cNvPicPr>
          <p:nvPr/>
        </p:nvPicPr>
        <p:blipFill>
          <a:blip r:embed="rId4"/>
          <a:stretch>
            <a:fillRect/>
          </a:stretch>
        </p:blipFill>
        <p:spPr>
          <a:xfrm>
            <a:off x="1004225" y="5139115"/>
            <a:ext cx="3378220" cy="1261048"/>
          </a:xfrm>
          <a:prstGeom prst="rect">
            <a:avLst/>
          </a:prstGeom>
        </p:spPr>
      </p:pic>
      <p:sp>
        <p:nvSpPr>
          <p:cNvPr id="8" name="TextBox 7">
            <a:extLst>
              <a:ext uri="{FF2B5EF4-FFF2-40B4-BE49-F238E27FC236}">
                <a16:creationId xmlns:a16="http://schemas.microsoft.com/office/drawing/2014/main" id="{A89DC06D-FE5F-4DD9-902B-F6572DD8CCBC}"/>
              </a:ext>
            </a:extLst>
          </p:cNvPr>
          <p:cNvSpPr txBox="1"/>
          <p:nvPr/>
        </p:nvSpPr>
        <p:spPr>
          <a:xfrm>
            <a:off x="2230090" y="2109410"/>
            <a:ext cx="7884219" cy="707886"/>
          </a:xfrm>
          <a:prstGeom prst="rect">
            <a:avLst/>
          </a:prstGeom>
          <a:noFill/>
        </p:spPr>
        <p:txBody>
          <a:bodyPr wrap="square" rtlCol="0">
            <a:spAutoFit/>
          </a:bodyPr>
          <a:lstStyle/>
          <a:p>
            <a:r>
              <a:rPr lang="en-US" sz="4000" b="1" dirty="0">
                <a:hlinkClick r:id="rId5"/>
              </a:rPr>
              <a:t>https://tinyurl.com/FCSSLOC2018</a:t>
            </a:r>
            <a:r>
              <a:rPr lang="en-US" sz="4000" b="1" dirty="0"/>
              <a:t>  </a:t>
            </a:r>
            <a:endParaRPr lang="en-US" sz="4800" dirty="0">
              <a:solidFill>
                <a:srgbClr val="FF0000"/>
              </a:solidFill>
            </a:endParaRPr>
          </a:p>
        </p:txBody>
      </p:sp>
      <p:pic>
        <p:nvPicPr>
          <p:cNvPr id="1026" name="Picture 2" descr="Picture">
            <a:extLst>
              <a:ext uri="{FF2B5EF4-FFF2-40B4-BE49-F238E27FC236}">
                <a16:creationId xmlns:a16="http://schemas.microsoft.com/office/drawing/2014/main" id="{5DE9D7B7-1106-4E2F-A5C7-06359A83B8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7178" y="4497055"/>
            <a:ext cx="2535221" cy="17560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cf">
            <a:extLst>
              <a:ext uri="{FF2B5EF4-FFF2-40B4-BE49-F238E27FC236}">
                <a16:creationId xmlns:a16="http://schemas.microsoft.com/office/drawing/2014/main" id="{760B9678-82EC-4756-9F7B-0CA1ECE482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7133" y="5146724"/>
            <a:ext cx="2999491" cy="1106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423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468140C-1663-4BC6-9984-3DDF2BAAE01E}"/>
              </a:ext>
            </a:extLst>
          </p:cNvPr>
          <p:cNvGraphicFramePr>
            <a:graphicFrameLocks noGrp="1"/>
          </p:cNvGraphicFramePr>
          <p:nvPr>
            <p:extLst>
              <p:ext uri="{D42A27DB-BD31-4B8C-83A1-F6EECF244321}">
                <p14:modId xmlns:p14="http://schemas.microsoft.com/office/powerpoint/2010/main" val="4277839464"/>
              </p:ext>
            </p:extLst>
          </p:nvPr>
        </p:nvGraphicFramePr>
        <p:xfrm>
          <a:off x="914400" y="846811"/>
          <a:ext cx="10239375" cy="5882522"/>
        </p:xfrm>
        <a:graphic>
          <a:graphicData uri="http://schemas.openxmlformats.org/drawingml/2006/table">
            <a:tbl>
              <a:tblPr firstRow="1" firstCol="1" bandRow="1">
                <a:tableStyleId>{5C22544A-7EE6-4342-B048-85BDC9FD1C3A}</a:tableStyleId>
              </a:tblPr>
              <a:tblGrid>
                <a:gridCol w="1314695">
                  <a:extLst>
                    <a:ext uri="{9D8B030D-6E8A-4147-A177-3AD203B41FA5}">
                      <a16:colId xmlns:a16="http://schemas.microsoft.com/office/drawing/2014/main" val="1801254502"/>
                    </a:ext>
                  </a:extLst>
                </a:gridCol>
                <a:gridCol w="8924680">
                  <a:extLst>
                    <a:ext uri="{9D8B030D-6E8A-4147-A177-3AD203B41FA5}">
                      <a16:colId xmlns:a16="http://schemas.microsoft.com/office/drawing/2014/main" val="525549948"/>
                    </a:ext>
                  </a:extLst>
                </a:gridCol>
              </a:tblGrid>
              <a:tr h="209635">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Benchmark#</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nchor="ctr"/>
                </a:tc>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Description</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nchor="ctr"/>
                </a:tc>
                <a:extLst>
                  <a:ext uri="{0D108BD9-81ED-4DB2-BD59-A6C34878D82A}">
                    <a16:rowId xmlns:a16="http://schemas.microsoft.com/office/drawing/2014/main" val="1364920331"/>
                  </a:ext>
                </a:extLst>
              </a:tr>
              <a:tr h="753942">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LAFS.1112.RI.3.8</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Delineate and evaluate the reasoning in seminal U.S. texts, including the application of constitutional principles and use of legal reasoning (e.g., in U.S. Supreme Court majority opinions and dissents) and the premises, purposes, and arguments in works of public advocacy (e.g., The Federalist, presidential addresses).</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extLst>
                  <a:ext uri="{0D108BD9-81ED-4DB2-BD59-A6C34878D82A}">
                    <a16:rowId xmlns:a16="http://schemas.microsoft.com/office/drawing/2014/main" val="166988606"/>
                  </a:ext>
                </a:extLst>
              </a:tr>
              <a:tr h="676428">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LAFS.1112.RI.3.9</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Analyze seventeenth-, eighteenth-, and nineteenth-century foundational U.S. documents of historical and literary significance (including The Declaration of Independence, the Preamble to the Constitution, the Bill of Rights, and Lincoln’s Second Inaugural Address) for their themes, purposes, and rhetorical features.</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extLst>
                  <a:ext uri="{0D108BD9-81ED-4DB2-BD59-A6C34878D82A}">
                    <a16:rowId xmlns:a16="http://schemas.microsoft.com/office/drawing/2014/main" val="1401838148"/>
                  </a:ext>
                </a:extLst>
              </a:tr>
              <a:tr h="383283">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LAFS.1112.W.3.9</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Draw evidence from literary or informational texts to support analysis, reflection, and research. </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extLst>
                  <a:ext uri="{0D108BD9-81ED-4DB2-BD59-A6C34878D82A}">
                    <a16:rowId xmlns:a16="http://schemas.microsoft.com/office/drawing/2014/main" val="166147478"/>
                  </a:ext>
                </a:extLst>
              </a:tr>
              <a:tr h="383283">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SS.2.C.3.1</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Identify the Constitution as the document which establishes the structure, function, powers, and limits of American government. </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extLst>
                  <a:ext uri="{0D108BD9-81ED-4DB2-BD59-A6C34878D82A}">
                    <a16:rowId xmlns:a16="http://schemas.microsoft.com/office/drawing/2014/main" val="2092649408"/>
                  </a:ext>
                </a:extLst>
              </a:tr>
              <a:tr h="209635">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SS.3.C.1.3</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Explain how government was established through a written Constitution. </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extLst>
                  <a:ext uri="{0D108BD9-81ED-4DB2-BD59-A6C34878D82A}">
                    <a16:rowId xmlns:a16="http://schemas.microsoft.com/office/drawing/2014/main" val="4144519494"/>
                  </a:ext>
                </a:extLst>
              </a:tr>
              <a:tr h="405901">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SS.5.A.5.10</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Examine the significance of the Constitution including its key political concepts, origins of those concepts, and their role in American democracy.</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extLst>
                  <a:ext uri="{0D108BD9-81ED-4DB2-BD59-A6C34878D82A}">
                    <a16:rowId xmlns:a16="http://schemas.microsoft.com/office/drawing/2014/main" val="2904786223"/>
                  </a:ext>
                </a:extLst>
              </a:tr>
              <a:tr h="209635">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SS.5.C.1.2</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Define a constitution, and discuss its purposes. </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extLst>
                  <a:ext uri="{0D108BD9-81ED-4DB2-BD59-A6C34878D82A}">
                    <a16:rowId xmlns:a16="http://schemas.microsoft.com/office/drawing/2014/main" val="1070052118"/>
                  </a:ext>
                </a:extLst>
              </a:tr>
              <a:tr h="209635">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SS.7.C.1.5</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Identify how the weaknesses of the Articles of Confederation led to the writing of the Constitution.</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extLst>
                  <a:ext uri="{0D108BD9-81ED-4DB2-BD59-A6C34878D82A}">
                    <a16:rowId xmlns:a16="http://schemas.microsoft.com/office/drawing/2014/main" val="3429058920"/>
                  </a:ext>
                </a:extLst>
              </a:tr>
              <a:tr h="209635">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SS.7.C.2.5</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Distinguish how the Constitution safeguards and limits individual rights.</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extLst>
                  <a:ext uri="{0D108BD9-81ED-4DB2-BD59-A6C34878D82A}">
                    <a16:rowId xmlns:a16="http://schemas.microsoft.com/office/drawing/2014/main" val="2541179625"/>
                  </a:ext>
                </a:extLst>
              </a:tr>
              <a:tr h="383283">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SS.8.A.3.11</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Analyze support and opposition (Federalists, Federalist Papers, AntiFederalists, Bill of Rights) to ratification of the U.S. Constitution. </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extLst>
                  <a:ext uri="{0D108BD9-81ED-4DB2-BD59-A6C34878D82A}">
                    <a16:rowId xmlns:a16="http://schemas.microsoft.com/office/drawing/2014/main" val="3139997137"/>
                  </a:ext>
                </a:extLst>
              </a:tr>
              <a:tr h="383283">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SS.912.C.1.1</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Evaluate, take, and defend positions on the founding ideals and principles in American Constitutional government.</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extLst>
                  <a:ext uri="{0D108BD9-81ED-4DB2-BD59-A6C34878D82A}">
                    <a16:rowId xmlns:a16="http://schemas.microsoft.com/office/drawing/2014/main" val="2616979200"/>
                  </a:ext>
                </a:extLst>
              </a:tr>
              <a:tr h="405901">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SS.912.C.3.1</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Examine the constitutional principles of representative government, limited government, consent of the governed, rule of law, and individual rights.</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extLst>
                  <a:ext uri="{0D108BD9-81ED-4DB2-BD59-A6C34878D82A}">
                    <a16:rowId xmlns:a16="http://schemas.microsoft.com/office/drawing/2014/main" val="2133022281"/>
                  </a:ext>
                </a:extLst>
              </a:tr>
              <a:tr h="209635">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SS.912.C.3.11</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Contrast how the Constitution safeguards and limits individual rights.</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extLst>
                  <a:ext uri="{0D108BD9-81ED-4DB2-BD59-A6C34878D82A}">
                    <a16:rowId xmlns:a16="http://schemas.microsoft.com/office/drawing/2014/main" val="1791752130"/>
                  </a:ext>
                </a:extLst>
              </a:tr>
              <a:tr h="209635">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SS.912.C.3.7</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Describe the role of judicial review in American constitutional government.</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extLst>
                  <a:ext uri="{0D108BD9-81ED-4DB2-BD59-A6C34878D82A}">
                    <a16:rowId xmlns:a16="http://schemas.microsoft.com/office/drawing/2014/main" val="4230393082"/>
                  </a:ext>
                </a:extLst>
              </a:tr>
              <a:tr h="405901">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SS.912.W.2.18</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tc>
                  <a:txBody>
                    <a:bodyPr/>
                    <a:lstStyle/>
                    <a:p>
                      <a:pPr marL="0" marR="0">
                        <a:spcBef>
                          <a:spcPts val="0"/>
                        </a:spcBef>
                        <a:spcAft>
                          <a:spcPts val="0"/>
                        </a:spcAft>
                      </a:pPr>
                      <a:r>
                        <a:rPr lang="en-US" sz="1400" dirty="0">
                          <a:effectLst/>
                          <a:latin typeface="Adobe Devanagari" panose="02040503050201020203" pitchFamily="18" charset="0"/>
                          <a:cs typeface="Adobe Devanagari" panose="02040503050201020203" pitchFamily="18" charset="0"/>
                        </a:rPr>
                        <a:t>Describe developments in medieval English legal and constitutional history and their importance to the rise of modern democratic institutions and procedures.</a:t>
                      </a:r>
                      <a:endParaRPr lang="en-US" sz="1400" dirty="0">
                        <a:effectLst/>
                        <a:latin typeface="Adobe Devanagari" panose="02040503050201020203" pitchFamily="18" charset="0"/>
                        <a:ea typeface="Times New Roman" panose="02020603050405020304" pitchFamily="18" charset="0"/>
                        <a:cs typeface="Adobe Devanagari" panose="02040503050201020203" pitchFamily="18" charset="0"/>
                      </a:endParaRPr>
                    </a:p>
                  </a:txBody>
                  <a:tcPr marL="7267" marR="7267" marT="7267" marB="7267"/>
                </a:tc>
                <a:extLst>
                  <a:ext uri="{0D108BD9-81ED-4DB2-BD59-A6C34878D82A}">
                    <a16:rowId xmlns:a16="http://schemas.microsoft.com/office/drawing/2014/main" val="214461872"/>
                  </a:ext>
                </a:extLst>
              </a:tr>
            </a:tbl>
          </a:graphicData>
        </a:graphic>
      </p:graphicFrame>
      <p:sp>
        <p:nvSpPr>
          <p:cNvPr id="5" name="Title 1">
            <a:extLst>
              <a:ext uri="{FF2B5EF4-FFF2-40B4-BE49-F238E27FC236}">
                <a16:creationId xmlns:a16="http://schemas.microsoft.com/office/drawing/2014/main" id="{5687E128-26B5-47FD-9015-441F1417E8EB}"/>
              </a:ext>
            </a:extLst>
          </p:cNvPr>
          <p:cNvSpPr>
            <a:spLocks noGrp="1"/>
          </p:cNvSpPr>
          <p:nvPr>
            <p:ph type="title"/>
          </p:nvPr>
        </p:nvSpPr>
        <p:spPr>
          <a:xfrm>
            <a:off x="821776" y="135088"/>
            <a:ext cx="4382815" cy="711724"/>
          </a:xfrm>
        </p:spPr>
        <p:txBody>
          <a:bodyPr/>
          <a:lstStyle/>
          <a:p>
            <a:r>
              <a:rPr lang="en-US" dirty="0"/>
              <a:t>Florida Standards</a:t>
            </a:r>
          </a:p>
        </p:txBody>
      </p:sp>
    </p:spTree>
    <p:extLst>
      <p:ext uri="{BB962C8B-B14F-4D97-AF65-F5344CB8AC3E}">
        <p14:creationId xmlns:p14="http://schemas.microsoft.com/office/powerpoint/2010/main" val="1995291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0175" y="685800"/>
            <a:ext cx="9601200" cy="742950"/>
          </a:xfrm>
        </p:spPr>
        <p:txBody>
          <a:bodyPr>
            <a:normAutofit fontScale="90000"/>
          </a:bodyPr>
          <a:lstStyle/>
          <a:p>
            <a:pPr algn="ctr"/>
            <a:r>
              <a:rPr lang="en-US" dirty="0"/>
              <a:t>The “New Nation Experiment” Documents</a:t>
            </a:r>
          </a:p>
        </p:txBody>
      </p:sp>
      <p:pic>
        <p:nvPicPr>
          <p:cNvPr id="4" name="Picture 3"/>
          <p:cNvPicPr>
            <a:picLocks noChangeAspect="1"/>
          </p:cNvPicPr>
          <p:nvPr/>
        </p:nvPicPr>
        <p:blipFill>
          <a:blip r:embed="rId2"/>
          <a:stretch>
            <a:fillRect/>
          </a:stretch>
        </p:blipFill>
        <p:spPr>
          <a:xfrm>
            <a:off x="1400175" y="1428750"/>
            <a:ext cx="3657399" cy="3602401"/>
          </a:xfrm>
          <a:prstGeom prst="rect">
            <a:avLst/>
          </a:prstGeom>
        </p:spPr>
      </p:pic>
      <p:pic>
        <p:nvPicPr>
          <p:cNvPr id="7" name="Picture 6"/>
          <p:cNvPicPr>
            <a:picLocks noChangeAspect="1"/>
          </p:cNvPicPr>
          <p:nvPr/>
        </p:nvPicPr>
        <p:blipFill>
          <a:blip r:embed="rId3"/>
          <a:stretch>
            <a:fillRect/>
          </a:stretch>
        </p:blipFill>
        <p:spPr>
          <a:xfrm>
            <a:off x="6936212" y="1330300"/>
            <a:ext cx="4381753" cy="2300287"/>
          </a:xfrm>
          <a:prstGeom prst="rect">
            <a:avLst/>
          </a:prstGeom>
        </p:spPr>
      </p:pic>
      <p:sp>
        <p:nvSpPr>
          <p:cNvPr id="8" name="TextBox 7"/>
          <p:cNvSpPr txBox="1"/>
          <p:nvPr/>
        </p:nvSpPr>
        <p:spPr>
          <a:xfrm>
            <a:off x="795732" y="4974785"/>
            <a:ext cx="1866900" cy="923330"/>
          </a:xfrm>
          <a:prstGeom prst="rect">
            <a:avLst/>
          </a:prstGeom>
          <a:noFill/>
        </p:spPr>
        <p:txBody>
          <a:bodyPr wrap="square" rtlCol="0">
            <a:spAutoFit/>
          </a:bodyPr>
          <a:lstStyle/>
          <a:p>
            <a:r>
              <a:rPr lang="en-US" dirty="0"/>
              <a:t>A map of Philadelphia 1752</a:t>
            </a:r>
          </a:p>
        </p:txBody>
      </p:sp>
      <p:sp>
        <p:nvSpPr>
          <p:cNvPr id="9" name="TextBox 8"/>
          <p:cNvSpPr txBox="1"/>
          <p:nvPr/>
        </p:nvSpPr>
        <p:spPr>
          <a:xfrm>
            <a:off x="5424867" y="6094197"/>
            <a:ext cx="2537005" cy="646331"/>
          </a:xfrm>
          <a:prstGeom prst="rect">
            <a:avLst/>
          </a:prstGeom>
          <a:noFill/>
        </p:spPr>
        <p:txBody>
          <a:bodyPr wrap="square" rtlCol="0">
            <a:spAutoFit/>
          </a:bodyPr>
          <a:lstStyle/>
          <a:p>
            <a:r>
              <a:rPr lang="en-US" dirty="0"/>
              <a:t>Rodney Diary “13 Cannon Salute” 1781</a:t>
            </a:r>
          </a:p>
        </p:txBody>
      </p:sp>
      <p:pic>
        <p:nvPicPr>
          <p:cNvPr id="5" name="Picture 4"/>
          <p:cNvPicPr>
            <a:picLocks noChangeAspect="1"/>
          </p:cNvPicPr>
          <p:nvPr/>
        </p:nvPicPr>
        <p:blipFill>
          <a:blip r:embed="rId4"/>
          <a:stretch>
            <a:fillRect/>
          </a:stretch>
        </p:blipFill>
        <p:spPr>
          <a:xfrm>
            <a:off x="2865842" y="3229950"/>
            <a:ext cx="2191732" cy="3429000"/>
          </a:xfrm>
          <a:prstGeom prst="rect">
            <a:avLst/>
          </a:prstGeom>
        </p:spPr>
      </p:pic>
      <p:pic>
        <p:nvPicPr>
          <p:cNvPr id="6" name="Picture 5"/>
          <p:cNvPicPr>
            <a:picLocks noChangeAspect="1"/>
          </p:cNvPicPr>
          <p:nvPr/>
        </p:nvPicPr>
        <p:blipFill>
          <a:blip r:embed="rId5"/>
          <a:stretch>
            <a:fillRect/>
          </a:stretch>
        </p:blipFill>
        <p:spPr>
          <a:xfrm>
            <a:off x="5463995" y="3532137"/>
            <a:ext cx="1934783" cy="2562060"/>
          </a:xfrm>
          <a:prstGeom prst="rect">
            <a:avLst/>
          </a:prstGeom>
        </p:spPr>
      </p:pic>
      <p:sp>
        <p:nvSpPr>
          <p:cNvPr id="12" name="TextBox 11"/>
          <p:cNvSpPr txBox="1"/>
          <p:nvPr/>
        </p:nvSpPr>
        <p:spPr>
          <a:xfrm>
            <a:off x="8158476" y="6488668"/>
            <a:ext cx="4147824" cy="369332"/>
          </a:xfrm>
          <a:prstGeom prst="rect">
            <a:avLst/>
          </a:prstGeom>
          <a:noFill/>
        </p:spPr>
        <p:txBody>
          <a:bodyPr wrap="square" rtlCol="0">
            <a:spAutoFit/>
          </a:bodyPr>
          <a:lstStyle/>
          <a:p>
            <a:r>
              <a:rPr lang="en-US" dirty="0"/>
              <a:t>The Looking Glass (</a:t>
            </a:r>
            <a:r>
              <a:rPr lang="en-US" dirty="0" err="1"/>
              <a:t>FedvsAntifeds</a:t>
            </a:r>
            <a:r>
              <a:rPr lang="en-US" dirty="0"/>
              <a:t>) 1787</a:t>
            </a:r>
          </a:p>
        </p:txBody>
      </p:sp>
      <p:sp>
        <p:nvSpPr>
          <p:cNvPr id="11" name="TextBox 10"/>
          <p:cNvSpPr txBox="1"/>
          <p:nvPr/>
        </p:nvSpPr>
        <p:spPr>
          <a:xfrm>
            <a:off x="5267325" y="1737225"/>
            <a:ext cx="1866900" cy="923330"/>
          </a:xfrm>
          <a:prstGeom prst="rect">
            <a:avLst/>
          </a:prstGeom>
          <a:noFill/>
        </p:spPr>
        <p:txBody>
          <a:bodyPr wrap="square" rtlCol="0">
            <a:spAutoFit/>
          </a:bodyPr>
          <a:lstStyle/>
          <a:p>
            <a:r>
              <a:rPr lang="en-US" dirty="0"/>
              <a:t>Jefferson Chart of State Votes 1788</a:t>
            </a:r>
          </a:p>
        </p:txBody>
      </p:sp>
      <p:pic>
        <p:nvPicPr>
          <p:cNvPr id="3" name="Picture 2"/>
          <p:cNvPicPr>
            <a:picLocks noChangeAspect="1"/>
          </p:cNvPicPr>
          <p:nvPr/>
        </p:nvPicPr>
        <p:blipFill>
          <a:blip r:embed="rId6"/>
          <a:stretch>
            <a:fillRect/>
          </a:stretch>
        </p:blipFill>
        <p:spPr>
          <a:xfrm>
            <a:off x="8274280" y="3734932"/>
            <a:ext cx="3476920" cy="2682430"/>
          </a:xfrm>
          <a:prstGeom prst="rect">
            <a:avLst/>
          </a:prstGeom>
        </p:spPr>
      </p:pic>
      <p:sp>
        <p:nvSpPr>
          <p:cNvPr id="10" name="TextBox 9"/>
          <p:cNvSpPr txBox="1"/>
          <p:nvPr/>
        </p:nvSpPr>
        <p:spPr>
          <a:xfrm>
            <a:off x="1361974" y="6035871"/>
            <a:ext cx="1866900" cy="923330"/>
          </a:xfrm>
          <a:prstGeom prst="rect">
            <a:avLst/>
          </a:prstGeom>
          <a:noFill/>
        </p:spPr>
        <p:txBody>
          <a:bodyPr wrap="square" rtlCol="0">
            <a:spAutoFit/>
          </a:bodyPr>
          <a:lstStyle/>
          <a:p>
            <a:r>
              <a:rPr lang="en-US" dirty="0"/>
              <a:t>Articles of Confederation 1777</a:t>
            </a:r>
          </a:p>
        </p:txBody>
      </p:sp>
    </p:spTree>
    <p:extLst>
      <p:ext uri="{BB962C8B-B14F-4D97-AF65-F5344CB8AC3E}">
        <p14:creationId xmlns:p14="http://schemas.microsoft.com/office/powerpoint/2010/main" val="106143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barn(inVertical)">
                                      <p:cBhvr>
                                        <p:cTn id="5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1"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title="Background Shape">
            <a:extLst>
              <a:ext uri="{FF2B5EF4-FFF2-40B4-BE49-F238E27FC236}">
                <a16:creationId xmlns:a16="http://schemas.microsoft.com/office/drawing/2014/main" id="{3362DFFC-4DCC-48EE-B781-94D04B95F1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Divider Bar">
            <a:extLst>
              <a:ext uri="{FF2B5EF4-FFF2-40B4-BE49-F238E27FC236}">
                <a16:creationId xmlns:a16="http://schemas.microsoft.com/office/drawing/2014/main" id="{18B8B265-E68C-4B64-9238-781F0102C57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097130-312F-49E5-8A7E-693F5EF9A6D1}"/>
              </a:ext>
            </a:extLst>
          </p:cNvPr>
          <p:cNvSpPr>
            <a:spLocks noGrp="1"/>
          </p:cNvSpPr>
          <p:nvPr>
            <p:ph type="title"/>
          </p:nvPr>
        </p:nvSpPr>
        <p:spPr>
          <a:xfrm>
            <a:off x="640081" y="631373"/>
            <a:ext cx="4018839" cy="5582784"/>
          </a:xfrm>
        </p:spPr>
        <p:txBody>
          <a:bodyPr anchor="t">
            <a:normAutofit/>
          </a:bodyPr>
          <a:lstStyle/>
          <a:p>
            <a:pPr algn="r"/>
            <a:r>
              <a:rPr lang="en-US" sz="5400" dirty="0">
                <a:solidFill>
                  <a:schemeClr val="bg2"/>
                </a:solidFill>
              </a:rPr>
              <a:t>Philadelphia in May 1787… </a:t>
            </a:r>
          </a:p>
        </p:txBody>
      </p:sp>
      <p:sp>
        <p:nvSpPr>
          <p:cNvPr id="3" name="Content Placeholder 2">
            <a:extLst>
              <a:ext uri="{FF2B5EF4-FFF2-40B4-BE49-F238E27FC236}">
                <a16:creationId xmlns:a16="http://schemas.microsoft.com/office/drawing/2014/main" id="{EF5E7679-288A-49BB-A593-019156BCB10B}"/>
              </a:ext>
            </a:extLst>
          </p:cNvPr>
          <p:cNvSpPr>
            <a:spLocks noGrp="1"/>
          </p:cNvSpPr>
          <p:nvPr>
            <p:ph idx="1"/>
          </p:nvPr>
        </p:nvSpPr>
        <p:spPr>
          <a:xfrm>
            <a:off x="6176720" y="631373"/>
            <a:ext cx="4892308" cy="5606141"/>
          </a:xfrm>
        </p:spPr>
        <p:txBody>
          <a:bodyPr anchor="ctr">
            <a:normAutofit/>
          </a:bodyPr>
          <a:lstStyle/>
          <a:p>
            <a:r>
              <a:rPr lang="en-US" sz="1800" dirty="0"/>
              <a:t>Fifty-five men from 12 different states gathered, intending to revise the Articles of Confederation. </a:t>
            </a:r>
          </a:p>
          <a:p>
            <a:r>
              <a:rPr lang="en-US" sz="1800" dirty="0"/>
              <a:t>Virginia Governor Edmund Randolph presented a plan prepared by James Madison. </a:t>
            </a:r>
          </a:p>
          <a:p>
            <a:r>
              <a:rPr lang="en-US" sz="1800" dirty="0"/>
              <a:t>The plan outlined a design for a new, centralized, strong national government. </a:t>
            </a:r>
          </a:p>
          <a:p>
            <a:r>
              <a:rPr lang="en-US" sz="1800" dirty="0"/>
              <a:t>Thus began the Constitutional Convention – the four-month process of secret argument, debate and compromise that produced a document that would soon be known in all corners of the globe: the Constitution of the United States.</a:t>
            </a:r>
          </a:p>
          <a:p>
            <a:endParaRPr lang="en-US" sz="1800" dirty="0"/>
          </a:p>
        </p:txBody>
      </p:sp>
    </p:spTree>
    <p:extLst>
      <p:ext uri="{BB962C8B-B14F-4D97-AF65-F5344CB8AC3E}">
        <p14:creationId xmlns:p14="http://schemas.microsoft.com/office/powerpoint/2010/main" val="1978467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664D5B-597A-458D-A0DB-73EAF7D18459}"/>
              </a:ext>
            </a:extLst>
          </p:cNvPr>
          <p:cNvSpPr/>
          <p:nvPr/>
        </p:nvSpPr>
        <p:spPr>
          <a:xfrm>
            <a:off x="1098223" y="635130"/>
            <a:ext cx="3650757" cy="3508653"/>
          </a:xfrm>
          <a:prstGeom prst="rect">
            <a:avLst/>
          </a:prstGeom>
        </p:spPr>
        <p:txBody>
          <a:bodyPr wrap="square">
            <a:spAutoFit/>
          </a:bodyPr>
          <a:lstStyle/>
          <a:p>
            <a:r>
              <a:rPr lang="en-US" sz="3200" dirty="0">
                <a:solidFill>
                  <a:srgbClr val="000000"/>
                </a:solidFill>
                <a:latin typeface="Verdana" panose="020B0604030504040204" pitchFamily="34" charset="0"/>
              </a:rPr>
              <a:t>The Diaries of George Washington </a:t>
            </a:r>
          </a:p>
          <a:p>
            <a:r>
              <a:rPr lang="en-US" dirty="0">
                <a:solidFill>
                  <a:srgbClr val="221E1F"/>
                </a:solidFill>
                <a:latin typeface="Verdana" panose="020B0604030504040204" pitchFamily="34" charset="0"/>
              </a:rPr>
              <a:t>Read George Washington’s diary entries. Pair these with a map of the nation from that time and check off the states as they arrive according to Washington’s entries. </a:t>
            </a:r>
          </a:p>
          <a:p>
            <a:endParaRPr lang="en-US" dirty="0">
              <a:solidFill>
                <a:srgbClr val="221E1F"/>
              </a:solidFill>
              <a:latin typeface="Verdana" panose="020B0604030504040204" pitchFamily="34" charset="0"/>
            </a:endParaRPr>
          </a:p>
        </p:txBody>
      </p:sp>
      <p:pic>
        <p:nvPicPr>
          <p:cNvPr id="20" name="Picture 19">
            <a:extLst>
              <a:ext uri="{FF2B5EF4-FFF2-40B4-BE49-F238E27FC236}">
                <a16:creationId xmlns:a16="http://schemas.microsoft.com/office/drawing/2014/main" id="{085FDE12-4E90-425B-9F9D-C80E2759518F}"/>
              </a:ext>
            </a:extLst>
          </p:cNvPr>
          <p:cNvPicPr>
            <a:picLocks noChangeAspect="1"/>
          </p:cNvPicPr>
          <p:nvPr/>
        </p:nvPicPr>
        <p:blipFill>
          <a:blip r:embed="rId2"/>
          <a:stretch>
            <a:fillRect/>
          </a:stretch>
        </p:blipFill>
        <p:spPr>
          <a:xfrm>
            <a:off x="6095999" y="275304"/>
            <a:ext cx="5380959" cy="6440128"/>
          </a:xfrm>
          <a:prstGeom prst="rect">
            <a:avLst/>
          </a:prstGeom>
        </p:spPr>
      </p:pic>
      <p:pic>
        <p:nvPicPr>
          <p:cNvPr id="23" name="Picture 22">
            <a:extLst>
              <a:ext uri="{FF2B5EF4-FFF2-40B4-BE49-F238E27FC236}">
                <a16:creationId xmlns:a16="http://schemas.microsoft.com/office/drawing/2014/main" id="{E71C30D0-202D-40E4-BB5C-777DE519841B}"/>
              </a:ext>
            </a:extLst>
          </p:cNvPr>
          <p:cNvPicPr>
            <a:picLocks noChangeAspect="1"/>
          </p:cNvPicPr>
          <p:nvPr/>
        </p:nvPicPr>
        <p:blipFill>
          <a:blip r:embed="rId3"/>
          <a:stretch>
            <a:fillRect/>
          </a:stretch>
        </p:blipFill>
        <p:spPr>
          <a:xfrm>
            <a:off x="11591925" y="203767"/>
            <a:ext cx="4772025" cy="2892885"/>
          </a:xfrm>
          <a:prstGeom prst="rect">
            <a:avLst/>
          </a:prstGeom>
        </p:spPr>
      </p:pic>
      <p:sp>
        <p:nvSpPr>
          <p:cNvPr id="25" name="Rectangle 24">
            <a:extLst>
              <a:ext uri="{FF2B5EF4-FFF2-40B4-BE49-F238E27FC236}">
                <a16:creationId xmlns:a16="http://schemas.microsoft.com/office/drawing/2014/main" id="{17037924-FACF-46C0-B01F-6934BB814C1F}"/>
              </a:ext>
            </a:extLst>
          </p:cNvPr>
          <p:cNvSpPr/>
          <p:nvPr/>
        </p:nvSpPr>
        <p:spPr>
          <a:xfrm>
            <a:off x="1189660" y="6581243"/>
            <a:ext cx="3392275" cy="246221"/>
          </a:xfrm>
          <a:prstGeom prst="rect">
            <a:avLst/>
          </a:prstGeom>
        </p:spPr>
        <p:txBody>
          <a:bodyPr wrap="none">
            <a:spAutoFit/>
          </a:bodyPr>
          <a:lstStyle/>
          <a:p>
            <a:r>
              <a:rPr lang="en-US" sz="1000" u="sng" dirty="0">
                <a:solidFill>
                  <a:srgbClr val="660099"/>
                </a:solidFill>
                <a:latin typeface="Arial" panose="020B0604020202020204" pitchFamily="34" charset="0"/>
                <a:hlinkClick r:id="rId4"/>
              </a:rPr>
              <a:t>Bowles's new map of North America and the West Indies</a:t>
            </a:r>
            <a:endParaRPr lang="en-US" sz="1000" dirty="0"/>
          </a:p>
        </p:txBody>
      </p:sp>
      <p:pic>
        <p:nvPicPr>
          <p:cNvPr id="24" name="Picture 23">
            <a:hlinkClick r:id="rId5"/>
            <a:extLst>
              <a:ext uri="{FF2B5EF4-FFF2-40B4-BE49-F238E27FC236}">
                <a16:creationId xmlns:a16="http://schemas.microsoft.com/office/drawing/2014/main" id="{B8B68BA9-73AE-43B0-AFD2-15D5BF051F4D}"/>
              </a:ext>
            </a:extLst>
          </p:cNvPr>
          <p:cNvPicPr>
            <a:picLocks noChangeAspect="1"/>
          </p:cNvPicPr>
          <p:nvPr/>
        </p:nvPicPr>
        <p:blipFill>
          <a:blip r:embed="rId3"/>
          <a:stretch>
            <a:fillRect/>
          </a:stretch>
        </p:blipFill>
        <p:spPr>
          <a:xfrm>
            <a:off x="1229032" y="6029899"/>
            <a:ext cx="909483" cy="551344"/>
          </a:xfrm>
          <a:prstGeom prst="rect">
            <a:avLst/>
          </a:prstGeom>
        </p:spPr>
      </p:pic>
      <p:sp>
        <p:nvSpPr>
          <p:cNvPr id="21" name="Rectangle 20">
            <a:extLst>
              <a:ext uri="{FF2B5EF4-FFF2-40B4-BE49-F238E27FC236}">
                <a16:creationId xmlns:a16="http://schemas.microsoft.com/office/drawing/2014/main" id="{DFD1372B-042F-41A6-9A81-9CC4798C4A8C}"/>
              </a:ext>
            </a:extLst>
          </p:cNvPr>
          <p:cNvSpPr/>
          <p:nvPr/>
        </p:nvSpPr>
        <p:spPr>
          <a:xfrm>
            <a:off x="1138164" y="5182187"/>
            <a:ext cx="2520282" cy="738664"/>
          </a:xfrm>
          <a:prstGeom prst="rect">
            <a:avLst/>
          </a:prstGeom>
        </p:spPr>
        <p:txBody>
          <a:bodyPr wrap="square">
            <a:spAutoFit/>
          </a:bodyPr>
          <a:lstStyle/>
          <a:p>
            <a:r>
              <a:rPr lang="en-US" sz="1400" u="sng" dirty="0">
                <a:solidFill>
                  <a:srgbClr val="3366CC"/>
                </a:solidFill>
                <a:latin typeface="Arial" panose="020B0604020202020204" pitchFamily="34" charset="0"/>
                <a:hlinkClick r:id="rId6"/>
              </a:rPr>
              <a:t>The Diaries of George Washington. Vol. V. July 1786-December 1789</a:t>
            </a:r>
            <a:endParaRPr lang="en-US" sz="1400" dirty="0"/>
          </a:p>
        </p:txBody>
      </p:sp>
    </p:spTree>
    <p:extLst>
      <p:ext uri="{BB962C8B-B14F-4D97-AF65-F5344CB8AC3E}">
        <p14:creationId xmlns:p14="http://schemas.microsoft.com/office/powerpoint/2010/main" val="63362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375E-6 3.7037E-6 L 4.375E-6 0.00023 C 0.00065 -0.00417 0.0013 -0.00857 0.00221 -0.0125 C 0.00286 -0.01551 0.00377 -0.01806 0.00455 -0.02084 C 0.00494 -0.02223 0.00533 -0.02361 0.00572 -0.025 C 0.00612 -0.02686 0.00638 -0.02894 0.0069 -0.03056 L 0.01041 -0.04306 C 0.0108 -0.04445 0.01119 -0.04584 0.01158 -0.04723 C 0.01197 -0.05 0.01224 -0.05301 0.01276 -0.05556 C 0.01289 -0.05718 0.01354 -0.05834 0.01393 -0.05973 C 0.01432 -0.06158 0.01471 -0.06343 0.0151 -0.06528 C 0.01588 -0.07686 0.0164 -0.08866 0.01744 -0.1 C 0.01783 -0.10463 0.01783 -0.10949 0.01862 -0.11389 C 0.01901 -0.11783 0.02018 -0.1213 0.02096 -0.125 C 0.02135 -0.12732 0.02174 -0.12963 0.02213 -0.13195 C 0.02252 -0.13519 0.02265 -0.13843 0.0233 -0.14167 C 0.02343 -0.14375 0.02408 -0.14537 0.02447 -0.14723 C 0.02408 -0.16389 0.02382 -0.18056 0.0233 -0.19723 C 0.02304 -0.2007 0.01836 -0.20903 0.01744 -0.20973 C 0.01627 -0.21065 0.01484 -0.21158 0.01393 -0.2125 C 0.00807 -0.21829 0.01289 -0.21574 0.0069 -0.21806 C -0.00079 -0.22732 0.00755 -0.21875 4.375E-6 -0.22361 C -0.00261 -0.22524 -0.00456 -0.22824 -0.00704 -0.22917 L -0.01758 -0.23334 C -0.01875 -0.2338 -0.02006 -0.23403 -0.0211 -0.23473 C -0.02227 -0.23565 -0.02344 -0.23681 -0.02448 -0.2375 C -0.03217 -0.24144 -0.03034 -0.23936 -0.03737 -0.24167 C -0.04792 -0.24514 -0.04089 -0.24445 -0.04896 -0.24445 L -0.04896 -0.24422 " pathEditMode="relative" rAng="0" ptsTypes="AAAAAAAAAAAAAAAAAAAAAAAAAAAAA">
                                      <p:cBhvr>
                                        <p:cTn id="6" dur="2000" fill="hold"/>
                                        <p:tgtEl>
                                          <p:spTgt spid="20"/>
                                        </p:tgtEl>
                                        <p:attrNameLst>
                                          <p:attrName>ppt_x</p:attrName>
                                          <p:attrName>ppt_y</p:attrName>
                                        </p:attrNameLst>
                                      </p:cBhvr>
                                      <p:rCtr x="-1224" y="-12222"/>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20"/>
                                        </p:tgtEl>
                                      </p:cBhvr>
                                      <p:by x="150000" y="150000"/>
                                    </p:animScale>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8359 0.20255 L -0.08359 0.20278 C -0.08815 0.20347 -0.09231 0.20393 -0.09635 0.20486 C -0.09817 0.20532 -0.09934 0.20625 -0.10104 0.20671 C -0.1039 0.20764 -0.10716 0.20833 -0.11041 0.20926 C -0.11184 0.20949 -0.11315 0.21018 -0.11497 0.21018 L -0.12434 0.21134 C -0.12591 0.21204 -0.12721 0.2125 -0.12903 0.21273 C -0.12903 0.21296 -0.14075 0.21435 -0.14309 0.21458 L -0.15716 0.21643 C -0.16145 0.2169 -0.16315 0.21736 -0.16796 0.21759 C -0.17955 0.21852 -0.18072 0.21829 -0.19427 0.21875 C -0.2013 0.21898 -0.21406 0.21968 -0.22083 0.21991 C -0.23229 0.22014 -0.24375 0.22037 -0.2552 0.22037 C -0.27695 0.22083 -0.29882 0.22037 -0.32044 0.22037 L -0.3763 0.21875 " pathEditMode="relative" rAng="0" ptsTypes="AAAAAAAAAAAAAAAA">
                                      <p:cBhvr>
                                        <p:cTn id="13" dur="2000" fill="hold"/>
                                        <p:tgtEl>
                                          <p:spTgt spid="23"/>
                                        </p:tgtEl>
                                        <p:attrNameLst>
                                          <p:attrName>ppt_x</p:attrName>
                                          <p:attrName>ppt_y</p:attrName>
                                        </p:attrNameLst>
                                      </p:cBhvr>
                                      <p:rCtr x="-14635" y="903"/>
                                    </p:animMotion>
                                  </p:childTnLst>
                                </p:cTn>
                              </p:par>
                              <p:par>
                                <p:cTn id="14" presetID="6" presetClass="emph" presetSubtype="0" fill="hold" nodeType="withEffect">
                                  <p:stCondLst>
                                    <p:cond delay="0"/>
                                  </p:stCondLst>
                                  <p:childTnLst>
                                    <p:animScale>
                                      <p:cBhvr>
                                        <p:cTn id="15"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D08415B-1FB8-4085-96E7-A822309A6D17}"/>
              </a:ext>
            </a:extLst>
          </p:cNvPr>
          <p:cNvPicPr>
            <a:picLocks noGrp="1" noChangeAspect="1"/>
          </p:cNvPicPr>
          <p:nvPr>
            <p:ph idx="1"/>
          </p:nvPr>
        </p:nvPicPr>
        <p:blipFill>
          <a:blip r:embed="rId2"/>
          <a:stretch>
            <a:fillRect/>
          </a:stretch>
        </p:blipFill>
        <p:spPr>
          <a:xfrm>
            <a:off x="4883084" y="410081"/>
            <a:ext cx="7006239" cy="5334771"/>
          </a:xfrm>
          <a:prstGeom prst="rect">
            <a:avLst/>
          </a:prstGeom>
        </p:spPr>
      </p:pic>
      <p:sp>
        <p:nvSpPr>
          <p:cNvPr id="5" name="Rectangle 4">
            <a:extLst>
              <a:ext uri="{FF2B5EF4-FFF2-40B4-BE49-F238E27FC236}">
                <a16:creationId xmlns:a16="http://schemas.microsoft.com/office/drawing/2014/main" id="{58B3FE3D-3D98-4AC5-A933-4DFC9A22909A}"/>
              </a:ext>
            </a:extLst>
          </p:cNvPr>
          <p:cNvSpPr/>
          <p:nvPr/>
        </p:nvSpPr>
        <p:spPr>
          <a:xfrm>
            <a:off x="5876316" y="5920851"/>
            <a:ext cx="5019773" cy="769441"/>
          </a:xfrm>
          <a:prstGeom prst="rect">
            <a:avLst/>
          </a:prstGeom>
        </p:spPr>
        <p:txBody>
          <a:bodyPr wrap="square">
            <a:spAutoFit/>
          </a:bodyPr>
          <a:lstStyle/>
          <a:p>
            <a:r>
              <a:rPr lang="en-US" sz="1100" i="1" dirty="0">
                <a:solidFill>
                  <a:srgbClr val="000000"/>
                </a:solidFill>
                <a:latin typeface="Times New Roman" panose="02020603050405020304" pitchFamily="18" charset="0"/>
              </a:rPr>
              <a:t>Annals of Congress</a:t>
            </a:r>
            <a:r>
              <a:rPr lang="en-US" sz="1100" dirty="0">
                <a:solidFill>
                  <a:srgbClr val="000000"/>
                </a:solidFill>
                <a:latin typeface="Times New Roman" panose="02020603050405020304" pitchFamily="18" charset="0"/>
              </a:rPr>
              <a:t>, formally known as </a:t>
            </a:r>
            <a:r>
              <a:rPr lang="en-US" sz="1100" i="1" dirty="0">
                <a:solidFill>
                  <a:srgbClr val="000000"/>
                </a:solidFill>
                <a:latin typeface="Times New Roman" panose="02020603050405020304" pitchFamily="18" charset="0"/>
              </a:rPr>
              <a:t>The Debates and Proceedings in the Congress of the United States</a:t>
            </a:r>
            <a:r>
              <a:rPr lang="en-US" sz="1100" dirty="0">
                <a:solidFill>
                  <a:srgbClr val="000000"/>
                </a:solidFill>
                <a:latin typeface="Times New Roman" panose="02020603050405020304" pitchFamily="18" charset="0"/>
              </a:rPr>
              <a:t>, cover the 1st Congress through the first session of the 18th Congress, from 1789 to 1824. </a:t>
            </a:r>
            <a:r>
              <a:rPr lang="en-US" sz="1100" dirty="0">
                <a:solidFill>
                  <a:srgbClr val="000000"/>
                </a:solidFill>
                <a:latin typeface="Times New Roman" panose="02020603050405020304" pitchFamily="18" charset="0"/>
                <a:hlinkClick r:id="rId3"/>
              </a:rPr>
              <a:t>http://memory.loc.gov/ammem/amlaw/ac001/intro3.html</a:t>
            </a:r>
            <a:r>
              <a:rPr lang="en-US" sz="1100" dirty="0">
                <a:solidFill>
                  <a:srgbClr val="000000"/>
                </a:solidFill>
                <a:latin typeface="Times New Roman" panose="02020603050405020304" pitchFamily="18" charset="0"/>
              </a:rPr>
              <a:t> </a:t>
            </a:r>
            <a:endParaRPr lang="en-US" sz="1100" dirty="0"/>
          </a:p>
        </p:txBody>
      </p:sp>
      <p:sp>
        <p:nvSpPr>
          <p:cNvPr id="6" name="Rectangle 5">
            <a:extLst>
              <a:ext uri="{FF2B5EF4-FFF2-40B4-BE49-F238E27FC236}">
                <a16:creationId xmlns:a16="http://schemas.microsoft.com/office/drawing/2014/main" id="{61664D5B-597A-458D-A0DB-73EAF7D18459}"/>
              </a:ext>
            </a:extLst>
          </p:cNvPr>
          <p:cNvSpPr/>
          <p:nvPr/>
        </p:nvSpPr>
        <p:spPr>
          <a:xfrm>
            <a:off x="1098224" y="635130"/>
            <a:ext cx="3370082" cy="4493538"/>
          </a:xfrm>
          <a:prstGeom prst="rect">
            <a:avLst/>
          </a:prstGeom>
        </p:spPr>
        <p:txBody>
          <a:bodyPr wrap="square">
            <a:spAutoFit/>
          </a:bodyPr>
          <a:lstStyle/>
          <a:p>
            <a:r>
              <a:rPr lang="en-US" sz="3200" dirty="0">
                <a:solidFill>
                  <a:srgbClr val="000000"/>
                </a:solidFill>
                <a:latin typeface="Verdana" panose="020B0604030504040204" pitchFamily="34" charset="0"/>
              </a:rPr>
              <a:t>George Washington Letter Introducing the Constitution</a:t>
            </a:r>
          </a:p>
          <a:p>
            <a:r>
              <a:rPr lang="en-US" dirty="0">
                <a:solidFill>
                  <a:srgbClr val="221E1F"/>
                </a:solidFill>
                <a:latin typeface="Verdana" panose="020B0604030504040204" pitchFamily="34" charset="0"/>
              </a:rPr>
              <a:t>What democratic principles (e.g., separation of powers, compromise, and government responsibilities) does George Washington illustrate in this document? </a:t>
            </a:r>
          </a:p>
        </p:txBody>
      </p:sp>
      <p:pic>
        <p:nvPicPr>
          <p:cNvPr id="7" name="Picture 6"/>
          <p:cNvPicPr>
            <a:picLocks noChangeAspect="1"/>
          </p:cNvPicPr>
          <p:nvPr/>
        </p:nvPicPr>
        <p:blipFill>
          <a:blip r:embed="rId4"/>
          <a:stretch>
            <a:fillRect/>
          </a:stretch>
        </p:blipFill>
        <p:spPr>
          <a:xfrm>
            <a:off x="2609849" y="2808658"/>
            <a:ext cx="7129955" cy="1405661"/>
          </a:xfrm>
          <a:prstGeom prst="rect">
            <a:avLst/>
          </a:prstGeom>
        </p:spPr>
      </p:pic>
    </p:spTree>
    <p:extLst>
      <p:ext uri="{BB962C8B-B14F-4D97-AF65-F5344CB8AC3E}">
        <p14:creationId xmlns:p14="http://schemas.microsoft.com/office/powerpoint/2010/main" val="133370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B3FE3D-3D98-4AC5-A933-4DFC9A22909A}"/>
              </a:ext>
            </a:extLst>
          </p:cNvPr>
          <p:cNvSpPr/>
          <p:nvPr/>
        </p:nvSpPr>
        <p:spPr>
          <a:xfrm>
            <a:off x="5530307" y="6278202"/>
            <a:ext cx="5019773" cy="461665"/>
          </a:xfrm>
          <a:prstGeom prst="rect">
            <a:avLst/>
          </a:prstGeom>
        </p:spPr>
        <p:txBody>
          <a:bodyPr wrap="square">
            <a:spAutoFit/>
          </a:bodyPr>
          <a:lstStyle/>
          <a:p>
            <a:r>
              <a:rPr lang="en-US" sz="1200" i="1" dirty="0"/>
              <a:t>Constitutional Convention 1787- Plan of Government- Hamilton </a:t>
            </a:r>
            <a:r>
              <a:rPr lang="en-US" sz="1200" i="1" dirty="0">
                <a:hlinkClick r:id="rId2"/>
              </a:rPr>
              <a:t>https://www.loc.gov/item/mss246120159/</a:t>
            </a:r>
            <a:r>
              <a:rPr lang="en-US" sz="1200" i="1" dirty="0"/>
              <a:t> </a:t>
            </a:r>
            <a:endParaRPr lang="en-US" sz="1200" dirty="0"/>
          </a:p>
        </p:txBody>
      </p:sp>
      <p:sp>
        <p:nvSpPr>
          <p:cNvPr id="6" name="Rectangle 5">
            <a:extLst>
              <a:ext uri="{FF2B5EF4-FFF2-40B4-BE49-F238E27FC236}">
                <a16:creationId xmlns:a16="http://schemas.microsoft.com/office/drawing/2014/main" id="{61664D5B-597A-458D-A0DB-73EAF7D18459}"/>
              </a:ext>
            </a:extLst>
          </p:cNvPr>
          <p:cNvSpPr/>
          <p:nvPr/>
        </p:nvSpPr>
        <p:spPr>
          <a:xfrm>
            <a:off x="7213274" y="587505"/>
            <a:ext cx="3370082" cy="3354765"/>
          </a:xfrm>
          <a:prstGeom prst="rect">
            <a:avLst/>
          </a:prstGeom>
        </p:spPr>
        <p:txBody>
          <a:bodyPr wrap="square">
            <a:spAutoFit/>
          </a:bodyPr>
          <a:lstStyle/>
          <a:p>
            <a:r>
              <a:rPr lang="en-US" sz="2800" dirty="0">
                <a:solidFill>
                  <a:srgbClr val="000000"/>
                </a:solidFill>
                <a:latin typeface="Verdana" panose="020B0604030504040204" pitchFamily="34" charset="0"/>
              </a:rPr>
              <a:t>Constitutional Convention 1787 Plan of Government- Hamilton </a:t>
            </a:r>
          </a:p>
          <a:p>
            <a:r>
              <a:rPr lang="en-US" dirty="0">
                <a:solidFill>
                  <a:srgbClr val="221E1F"/>
                </a:solidFill>
                <a:latin typeface="Verdana" panose="020B0604030504040204" pitchFamily="34" charset="0"/>
              </a:rPr>
              <a:t>What democratic principles can be found in what Hamilton underlined in his plan of government? </a:t>
            </a:r>
          </a:p>
        </p:txBody>
      </p:sp>
      <p:pic>
        <p:nvPicPr>
          <p:cNvPr id="3" name="Picture 2"/>
          <p:cNvPicPr>
            <a:picLocks noChangeAspect="1"/>
          </p:cNvPicPr>
          <p:nvPr/>
        </p:nvPicPr>
        <p:blipFill>
          <a:blip r:embed="rId3"/>
          <a:stretch>
            <a:fillRect/>
          </a:stretch>
        </p:blipFill>
        <p:spPr>
          <a:xfrm>
            <a:off x="1226531" y="0"/>
            <a:ext cx="4303776" cy="6858000"/>
          </a:xfrm>
          <a:prstGeom prst="rect">
            <a:avLst/>
          </a:prstGeom>
        </p:spPr>
      </p:pic>
      <p:pic>
        <p:nvPicPr>
          <p:cNvPr id="7" name="Picture 6"/>
          <p:cNvPicPr>
            <a:picLocks noChangeAspect="1"/>
          </p:cNvPicPr>
          <p:nvPr/>
        </p:nvPicPr>
        <p:blipFill>
          <a:blip r:embed="rId4"/>
          <a:stretch>
            <a:fillRect/>
          </a:stretch>
        </p:blipFill>
        <p:spPr>
          <a:xfrm>
            <a:off x="1454059" y="219075"/>
            <a:ext cx="3848719" cy="2754533"/>
          </a:xfrm>
          <a:prstGeom prst="rect">
            <a:avLst/>
          </a:prstGeom>
        </p:spPr>
      </p:pic>
      <p:sp>
        <p:nvSpPr>
          <p:cNvPr id="4" name="TextBox 3"/>
          <p:cNvSpPr txBox="1"/>
          <p:nvPr/>
        </p:nvSpPr>
        <p:spPr>
          <a:xfrm>
            <a:off x="7886700" y="4694737"/>
            <a:ext cx="3848100" cy="830997"/>
          </a:xfrm>
          <a:prstGeom prst="rect">
            <a:avLst/>
          </a:prstGeom>
          <a:noFill/>
        </p:spPr>
        <p:txBody>
          <a:bodyPr wrap="square" rtlCol="0">
            <a:spAutoFit/>
          </a:bodyPr>
          <a:lstStyle/>
          <a:p>
            <a:r>
              <a:rPr lang="en-US" sz="1600" dirty="0"/>
              <a:t>Transcript of Hamilton Plan of Govt 1787 </a:t>
            </a:r>
            <a:r>
              <a:rPr lang="en-US" sz="1600" dirty="0">
                <a:hlinkClick r:id="rId5"/>
              </a:rPr>
              <a:t>https://founders.archives.gov/documents/Hamilton/01-04-02-0099</a:t>
            </a:r>
            <a:r>
              <a:rPr lang="en-US" sz="1600" dirty="0"/>
              <a:t> </a:t>
            </a:r>
          </a:p>
        </p:txBody>
      </p:sp>
      <p:pic>
        <p:nvPicPr>
          <p:cNvPr id="8" name="Picture 7"/>
          <p:cNvPicPr>
            <a:picLocks noChangeAspect="1"/>
          </p:cNvPicPr>
          <p:nvPr/>
        </p:nvPicPr>
        <p:blipFill>
          <a:blip r:embed="rId6"/>
          <a:stretch>
            <a:fillRect/>
          </a:stretch>
        </p:blipFill>
        <p:spPr>
          <a:xfrm>
            <a:off x="4252913" y="3545838"/>
            <a:ext cx="6757988" cy="2739932"/>
          </a:xfrm>
          <a:prstGeom prst="rect">
            <a:avLst/>
          </a:prstGeom>
        </p:spPr>
      </p:pic>
      <p:sp>
        <p:nvSpPr>
          <p:cNvPr id="9" name="TextBox 8"/>
          <p:cNvSpPr txBox="1"/>
          <p:nvPr/>
        </p:nvSpPr>
        <p:spPr>
          <a:xfrm>
            <a:off x="5797927" y="219075"/>
            <a:ext cx="620077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Not in Primary Source Set (see web link) </a:t>
            </a:r>
            <a:r>
              <a:rPr lang="en-US" sz="1400" dirty="0">
                <a:hlinkClick r:id="rId5"/>
              </a:rPr>
              <a:t>https://founders.archives.gov/documents/Hamilton/01-04-02-0099</a:t>
            </a:r>
            <a:r>
              <a:rPr lang="en-US" sz="1400" dirty="0"/>
              <a:t> </a:t>
            </a:r>
            <a:endParaRPr lang="en-US" dirty="0"/>
          </a:p>
        </p:txBody>
      </p:sp>
    </p:spTree>
    <p:extLst>
      <p:ext uri="{BB962C8B-B14F-4D97-AF65-F5344CB8AC3E}">
        <p14:creationId xmlns:p14="http://schemas.microsoft.com/office/powerpoint/2010/main" val="355508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200000" y="20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664D5B-597A-458D-A0DB-73EAF7D18459}"/>
              </a:ext>
            </a:extLst>
          </p:cNvPr>
          <p:cNvSpPr/>
          <p:nvPr/>
        </p:nvSpPr>
        <p:spPr>
          <a:xfrm>
            <a:off x="7213274" y="587505"/>
            <a:ext cx="3370082" cy="3170099"/>
          </a:xfrm>
          <a:prstGeom prst="rect">
            <a:avLst/>
          </a:prstGeom>
        </p:spPr>
        <p:txBody>
          <a:bodyPr wrap="square">
            <a:spAutoFit/>
          </a:bodyPr>
          <a:lstStyle/>
          <a:p>
            <a:r>
              <a:rPr lang="en-US" sz="3200" dirty="0">
                <a:solidFill>
                  <a:srgbClr val="000000"/>
                </a:solidFill>
                <a:latin typeface="Verdana" panose="020B0604030504040204" pitchFamily="34" charset="0"/>
              </a:rPr>
              <a:t>Jefferson’s notes on the Constitution, 1788</a:t>
            </a:r>
          </a:p>
          <a:p>
            <a:r>
              <a:rPr lang="en-US" dirty="0">
                <a:solidFill>
                  <a:srgbClr val="221E1F"/>
                </a:solidFill>
                <a:latin typeface="Verdana" panose="020B0604030504040204" pitchFamily="34" charset="0"/>
              </a:rPr>
              <a:t>What do these notes tell us about Jefferson’s views on the Constitution and the newly formed government? </a:t>
            </a:r>
          </a:p>
        </p:txBody>
      </p:sp>
      <p:pic>
        <p:nvPicPr>
          <p:cNvPr id="2" name="Picture 1"/>
          <p:cNvPicPr>
            <a:picLocks noChangeAspect="1"/>
          </p:cNvPicPr>
          <p:nvPr/>
        </p:nvPicPr>
        <p:blipFill>
          <a:blip r:embed="rId2"/>
          <a:stretch>
            <a:fillRect/>
          </a:stretch>
        </p:blipFill>
        <p:spPr>
          <a:xfrm>
            <a:off x="1159976" y="587505"/>
            <a:ext cx="5374173" cy="4824060"/>
          </a:xfrm>
          <a:prstGeom prst="rect">
            <a:avLst/>
          </a:prstGeom>
        </p:spPr>
      </p:pic>
      <p:sp>
        <p:nvSpPr>
          <p:cNvPr id="5" name="Rectangle 4">
            <a:extLst>
              <a:ext uri="{FF2B5EF4-FFF2-40B4-BE49-F238E27FC236}">
                <a16:creationId xmlns:a16="http://schemas.microsoft.com/office/drawing/2014/main" id="{58B3FE3D-3D98-4AC5-A933-4DFC9A22909A}"/>
              </a:ext>
            </a:extLst>
          </p:cNvPr>
          <p:cNvSpPr/>
          <p:nvPr/>
        </p:nvSpPr>
        <p:spPr>
          <a:xfrm>
            <a:off x="4928100" y="4268427"/>
            <a:ext cx="6644775"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i="1" dirty="0"/>
              <a:t>NO TRANSCRIPT </a:t>
            </a:r>
          </a:p>
          <a:p>
            <a:r>
              <a:rPr lang="en-US" sz="2400" i="1" dirty="0"/>
              <a:t>Jefferson's notes on the Constitution, 1788 </a:t>
            </a:r>
            <a:r>
              <a:rPr lang="en-US" sz="2400" dirty="0">
                <a:hlinkClick r:id="rId3"/>
              </a:rPr>
              <a:t>http://hdl.loc.gov/loc.mss/mtj.mtjbib003996</a:t>
            </a:r>
            <a:r>
              <a:rPr lang="en-US" sz="2400" dirty="0"/>
              <a:t> </a:t>
            </a:r>
          </a:p>
        </p:txBody>
      </p:sp>
    </p:spTree>
    <p:extLst>
      <p:ext uri="{BB962C8B-B14F-4D97-AF65-F5344CB8AC3E}">
        <p14:creationId xmlns:p14="http://schemas.microsoft.com/office/powerpoint/2010/main" val="415275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TM10001105[[fn=Crop]]</Template>
  <TotalTime>1160</TotalTime>
  <Words>1044</Words>
  <Application>Microsoft Office PowerPoint</Application>
  <PresentationFormat>Widescreen</PresentationFormat>
  <Paragraphs>106</Paragraphs>
  <Slides>23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Batang</vt:lpstr>
      <vt:lpstr>Adobe Devanagari</vt:lpstr>
      <vt:lpstr>Arial</vt:lpstr>
      <vt:lpstr>Bodoni MT Condensed</vt:lpstr>
      <vt:lpstr>Bradley Hand ITC</vt:lpstr>
      <vt:lpstr>Century Gothic</vt:lpstr>
      <vt:lpstr>Franklin Gothic Book</vt:lpstr>
      <vt:lpstr>Lucida Grande</vt:lpstr>
      <vt:lpstr>Tekton Pro</vt:lpstr>
      <vt:lpstr>Times New Roman</vt:lpstr>
      <vt:lpstr>Verdana</vt:lpstr>
      <vt:lpstr>Crop</vt:lpstr>
      <vt:lpstr>The experiment called the constitution</vt:lpstr>
      <vt:lpstr>Documents from the “Experiment” Library of Congress Primary Source Set- The Constitution</vt:lpstr>
      <vt:lpstr>Florida Standards</vt:lpstr>
      <vt:lpstr>The “New Nation Experiment” Documents</vt:lpstr>
      <vt:lpstr>Philadelphia in May 1787… </vt:lpstr>
      <vt:lpstr>PowerPoint Presentation</vt:lpstr>
      <vt:lpstr>PowerPoint Presentation</vt:lpstr>
      <vt:lpstr>PowerPoint Presentation</vt:lpstr>
      <vt:lpstr>PowerPoint Presentation</vt:lpstr>
      <vt:lpstr>PowerPoint Presentation</vt:lpstr>
      <vt:lpstr>LOC Primary Source Set Teacher Guide - The Constitution</vt:lpstr>
      <vt:lpstr>Historical Thinking &amp; Analysis Tools</vt:lpstr>
      <vt:lpstr>PowerPoint Presentation</vt:lpstr>
      <vt:lpstr>PowerPoint Presentation</vt:lpstr>
      <vt:lpstr>PowerPoint Presentation</vt:lpstr>
      <vt:lpstr>PowerPoint Presentation</vt:lpstr>
      <vt:lpstr>Dive in…</vt:lpstr>
      <vt:lpstr>PowerPoint Presentation</vt:lpstr>
      <vt:lpstr>Student Discover Set- FREE ebook (Apple)</vt:lpstr>
      <vt:lpstr>Questions?</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experiment called the constitution</dc:title>
  <dc:creator>Lavallee Carol</dc:creator>
  <cp:lastModifiedBy>Jaso Jennifer</cp:lastModifiedBy>
  <cp:revision>91</cp:revision>
  <dcterms:created xsi:type="dcterms:W3CDTF">2018-01-21T18:23:22Z</dcterms:created>
  <dcterms:modified xsi:type="dcterms:W3CDTF">2018-11-08T18:30:35Z</dcterms:modified>
</cp:coreProperties>
</file>